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5.xml" ContentType="application/vnd.openxmlformats-officedocument.presentationml.notesSlide+xml"/>
  <Override PartName="/ppt/charts/chart12.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7.xml" ContentType="application/vnd.openxmlformats-officedocument.presentationml.notesSlid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8.xml" ContentType="application/vnd.openxmlformats-officedocument.presentationml.notesSlid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9.xml" ContentType="application/vnd.openxmlformats-officedocument.presentationml.notesSlide+xml"/>
  <Override PartName="/ppt/charts/chart2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10.xml" ContentType="application/vnd.openxmlformats-officedocument.presentationml.notesSlide+xml"/>
  <Override PartName="/ppt/charts/chart26.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7.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8.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heme/themeOverride1.xml" ContentType="application/vnd.openxmlformats-officedocument.themeOverride+xml"/>
  <Override PartName="/ppt/notesSlides/notesSlide18.xml" ContentType="application/vnd.openxmlformats-officedocument.presentationml.notesSlide+xml"/>
  <Override PartName="/ppt/charts/chart29.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0.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2.xml" ContentType="application/vnd.openxmlformats-officedocument.themeOverr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6"/>
  </p:sldMasterIdLst>
  <p:notesMasterIdLst>
    <p:notesMasterId r:id="rId28"/>
  </p:notesMasterIdLst>
  <p:handoutMasterIdLst>
    <p:handoutMasterId r:id="rId29"/>
  </p:handoutMasterIdLst>
  <p:sldIdLst>
    <p:sldId id="261" r:id="rId7"/>
    <p:sldId id="288" r:id="rId8"/>
    <p:sldId id="318" r:id="rId9"/>
    <p:sldId id="308" r:id="rId10"/>
    <p:sldId id="302" r:id="rId11"/>
    <p:sldId id="303" r:id="rId12"/>
    <p:sldId id="304" r:id="rId13"/>
    <p:sldId id="305" r:id="rId14"/>
    <p:sldId id="306" r:id="rId15"/>
    <p:sldId id="307" r:id="rId16"/>
    <p:sldId id="313" r:id="rId17"/>
    <p:sldId id="319" r:id="rId18"/>
    <p:sldId id="309" r:id="rId19"/>
    <p:sldId id="310" r:id="rId20"/>
    <p:sldId id="317" r:id="rId21"/>
    <p:sldId id="311" r:id="rId22"/>
    <p:sldId id="312" r:id="rId23"/>
    <p:sldId id="316" r:id="rId24"/>
    <p:sldId id="314" r:id="rId25"/>
    <p:sldId id="276" r:id="rId26"/>
    <p:sldId id="274" r:id="rId2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p15:guide id="1" orient="horz" pos="1512" userDrawn="1">
          <p15:clr>
            <a:srgbClr val="A4A3A4"/>
          </p15:clr>
        </p15:guide>
        <p15:guide id="2" pos="5424" userDrawn="1">
          <p15:clr>
            <a:srgbClr val="A4A3A4"/>
          </p15:clr>
        </p15:guide>
        <p15:guide id="3"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A000"/>
    <a:srgbClr val="A88000"/>
    <a:srgbClr val="FFC000"/>
    <a:srgbClr val="92D050"/>
    <a:srgbClr val="FFAA00"/>
    <a:srgbClr val="73FFDF"/>
    <a:srgbClr val="AA66CD"/>
    <a:srgbClr val="00FF00"/>
    <a:srgbClr val="BED2FF"/>
    <a:srgbClr val="73B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9" autoAdjust="0"/>
    <p:restoredTop sz="97474" autoAdjust="0"/>
  </p:normalViewPr>
  <p:slideViewPr>
    <p:cSldViewPr snapToGrid="0" snapToObjects="1">
      <p:cViewPr varScale="1">
        <p:scale>
          <a:sx n="112" d="100"/>
          <a:sy n="112" d="100"/>
        </p:scale>
        <p:origin x="885" y="51"/>
      </p:cViewPr>
      <p:guideLst>
        <p:guide orient="horz" pos="1512"/>
        <p:guide pos="5424"/>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DOT\DFSROOT01\GROUPS-TPDCC\Planning_Western\CTPs\Anson_County_CTP\Committee%20Documents\Public%20Involvement\Goals%20and%20Objectives%20Survey\Anson-County-CTP-Survey_16-8-2022_8-10-2022_Visits_Updated%20(October-4-2022%2009.53.05-UTC).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tmanimashaun\Downloads\Stanly-County-CTP_Screen5_25-4-2024_26-7-2024_Updated%20(July-24-2024%2011.02.01-UTC).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tmanimashaun\Downloads\Stanly-County-CTP_Screen5_25-4-2024_26-7-2024_Updated%20(July-24-2024%2011.02.01-UTC).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oleObject" Target="file:///\\DOT\DFSROOT01\GROUPS-TPDCC\Planning_Western\CTPs\Anson_County_CTP\Committee%20Documents\Public%20Involvement\Goals%20and%20Objectives%20Survey\Anson-County-CTP-Survey_16-8-2022_8-10-2022_Visits_Updated%20(October-4-2022%2009.53.05-UTC).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9.xml"/><Relationship Id="rId1" Type="http://schemas.microsoft.com/office/2011/relationships/chartStyle" Target="style19.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20.xml"/><Relationship Id="rId1" Type="http://schemas.microsoft.com/office/2011/relationships/chartStyle" Target="style2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21.xml"/><Relationship Id="rId1" Type="http://schemas.microsoft.com/office/2011/relationships/chartStyle" Target="style2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22.xml"/><Relationship Id="rId1" Type="http://schemas.microsoft.com/office/2011/relationships/chartStyle" Target="style22.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23.xml"/><Relationship Id="rId1" Type="http://schemas.microsoft.com/office/2011/relationships/chartStyle" Target="style23.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24.xml"/><Relationship Id="rId1" Type="http://schemas.microsoft.com/office/2011/relationships/chartStyle" Target="style24.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25.xml"/><Relationship Id="rId1" Type="http://schemas.microsoft.com/office/2011/relationships/chartStyle" Target="style25.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26.xml"/><Relationship Id="rId1" Type="http://schemas.microsoft.com/office/2011/relationships/chartStyle" Target="style26.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27.xml"/><Relationship Id="rId1" Type="http://schemas.microsoft.com/office/2011/relationships/chartStyle" Target="style27.xml"/></Relationships>
</file>

<file path=ppt/charts/_rels/chart29.xml.rels><?xml version="1.0" encoding="UTF-8" standalone="yes"?>
<Relationships xmlns="http://schemas.openxmlformats.org/package/2006/relationships"><Relationship Id="rId3" Type="http://schemas.openxmlformats.org/officeDocument/2006/relationships/oleObject" Target="file:///\\DOT\DFSROOT01\GROUPS-TPDCC\Planning_Western\CTPs\Stanly_County_CTP\Committee%20Documents\Meetings\5-May%20Meeting\Population%20Change_TableToExcel.xls" TargetMode="External"/><Relationship Id="rId2" Type="http://schemas.microsoft.com/office/2011/relationships/chartColorStyle" Target="colors28.xml"/><Relationship Id="rId1" Type="http://schemas.microsoft.com/office/2011/relationships/chartStyle" Target="style28.xml"/></Relationships>
</file>

<file path=ppt/charts/_rels/chart3.xml.rels><?xml version="1.0" encoding="UTF-8" standalone="yes"?>
<Relationships xmlns="http://schemas.openxmlformats.org/package/2006/relationships"><Relationship Id="rId3" Type="http://schemas.openxmlformats.org/officeDocument/2006/relationships/oleObject" Target="file:///\\DOT\DFSROOT01\GROUPS-TPDCC\Planning_Western\CTPs\Anson_County_CTP\Committee%20Documents\Public%20Involvement\Goals%20and%20Objectives%20Survey\Anson-County-CTP-Survey_16-8-2022_8-10-2022_Visits_Updated%20(October-4-2022%2009.53.05-UTC).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package" Target="../embeddings/Microsoft_Excel_Worksheet17.xlsx"/></Relationships>
</file>

<file path=ppt/charts/_rels/chart4.xml.rels><?xml version="1.0" encoding="UTF-8" standalone="yes"?>
<Relationships xmlns="http://schemas.openxmlformats.org/package/2006/relationships"><Relationship Id="rId3" Type="http://schemas.openxmlformats.org/officeDocument/2006/relationships/oleObject" Target="file:///\\DOT\DFSROOT01\GROUPS-TPDCC\Planning_Western\CTPs\Anson_County_CTP\Committee%20Documents\Public%20Involvement\Goals%20and%20Objectives%20Survey\Anson-County-CTP-Survey_16-8-2022_8-10-2022_Visits_Updated%20(October-4-2022%2009.53.05-UTC).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OT\DFSROOT01\GROUPS-TPDCC\Planning_Western\CTPs\Anson_County_CTP\Committee%20Documents\Public%20Involvement\Goals%20and%20Objectives%20Survey\Anson-County-CTP-Survey_Screen5_16-8-2022_8-10-2022_Updated%20(October-5-2022%2009.52.57-UTC).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OT\DFSROOT01\GROUPS-TPDCC\Planning_Western\CTPs\Anson_County_CTP\Committee%20Documents\Public%20Involvement\Goals%20and%20Objectives%20Survey\Anson-County-CTP-Survey_Screen5_16-8-2022_8-10-2022_Updated%20(October-5-2022%2009.52.57-UTC).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OT\DFSROOT01\GROUPS-TPDCC\Planning_Western\CTPs\Anson_County_CTP\Committee%20Documents\Public%20Involvement\Goals%20and%20Objectives%20Survey\Anson-County-CTP-Survey_Screen5_16-8-2022_8-10-2022_Updated%20(October-5-2022%2009.52.57-UTC).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OT\DFSROOT01\GROUPS-TPDCC\Planning_Western\CTPs\Anson_County_CTP\Committee%20Documents\Public%20Involvement\Goals%20and%20Objectives%20Survey\Anson-County-CTP-Survey_Screen5_16-8-2022_8-10-2022_Updated%20(October-5-2022%2009.52.57-UTC).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tmanimashaun\Downloads\Stanly-County-CTP_Screen5_25-4-2024_26-7-2024_Updated%20(July-24-2024%2011.02.01-UTC).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dLbls>
          <c:dLblPos val="ctr"/>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Ethnicity</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6.8096542267144081E-2"/>
          <c:y val="0.17156996684993078"/>
          <c:w val="0.51648624874504845"/>
          <c:h val="0.81770220405278515"/>
        </c:manualLayout>
      </c:layout>
      <c:doughnutChart>
        <c:varyColors val="1"/>
        <c:ser>
          <c:idx val="0"/>
          <c:order val="0"/>
          <c:tx>
            <c:v>Ethnicity</c:v>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9813-46A0-808A-60938B8D247A}"/>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9813-46A0-808A-60938B8D247A}"/>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9813-46A0-808A-60938B8D247A}"/>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9813-46A0-808A-60938B8D247A}"/>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9813-46A0-808A-60938B8D247A}"/>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9813-46A0-808A-60938B8D247A}"/>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9813-46A0-808A-60938B8D247A}"/>
              </c:ext>
            </c:extLst>
          </c:dPt>
          <c:dLbls>
            <c:dLbl>
              <c:idx val="1"/>
              <c:layout>
                <c:manualLayout>
                  <c:x val="-0.12691771269177127"/>
                  <c:y val="-0.1123882503192848"/>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813-46A0-808A-60938B8D247A}"/>
                </c:ext>
              </c:extLst>
            </c:dLbl>
            <c:dLbl>
              <c:idx val="2"/>
              <c:layout>
                <c:manualLayout>
                  <c:x val="-8.6471408647140868E-2"/>
                  <c:y val="-0.17113665389527458"/>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813-46A0-808A-60938B8D247A}"/>
                </c:ext>
              </c:extLst>
            </c:dLbl>
            <c:dLbl>
              <c:idx val="3"/>
              <c:layout>
                <c:manualLayout>
                  <c:x val="-3.3472803347280332E-2"/>
                  <c:y val="-0.14048531289910601"/>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9813-46A0-808A-60938B8D247A}"/>
                </c:ext>
              </c:extLst>
            </c:dLbl>
            <c:dLbl>
              <c:idx val="4"/>
              <c:layout>
                <c:manualLayout>
                  <c:x val="-3.207810320781037E-2"/>
                  <c:y val="-0.13793103448275865"/>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9813-46A0-808A-60938B8D247A}"/>
                </c:ext>
              </c:extLst>
            </c:dLbl>
            <c:dLbl>
              <c:idx val="5"/>
              <c:layout>
                <c:manualLayout>
                  <c:x val="-3.3472803347280387E-2"/>
                  <c:y val="-0.14048531289910601"/>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9813-46A0-808A-60938B8D247A}"/>
                </c:ext>
              </c:extLst>
            </c:dLbl>
            <c:dLbl>
              <c:idx val="6"/>
              <c:layout>
                <c:manualLayout>
                  <c:x val="-3.4867503486750349E-2"/>
                  <c:y val="-0.16858237547892721"/>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9813-46A0-808A-60938B8D247A}"/>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'Demographic Charts'!$B$9:$B$15</c:f>
              <c:strCache>
                <c:ptCount val="7"/>
                <c:pt idx="0">
                  <c:v>White</c:v>
                </c:pt>
                <c:pt idx="1">
                  <c:v>Black/African American</c:v>
                </c:pt>
                <c:pt idx="2">
                  <c:v>Hispanic/Latino</c:v>
                </c:pt>
                <c:pt idx="3">
                  <c:v>Native American/Alaska Native</c:v>
                </c:pt>
                <c:pt idx="4">
                  <c:v>Asian/Pacific Islander</c:v>
                </c:pt>
                <c:pt idx="5">
                  <c:v>Middle East/North Africa</c:v>
                </c:pt>
                <c:pt idx="6">
                  <c:v>Other/Prefer not to answer</c:v>
                </c:pt>
              </c:strCache>
            </c:strRef>
          </c:cat>
          <c:val>
            <c:numRef>
              <c:f>'Demographic Charts'!$C$9:$C$15</c:f>
              <c:numCache>
                <c:formatCode>General</c:formatCode>
                <c:ptCount val="7"/>
                <c:pt idx="0">
                  <c:v>200</c:v>
                </c:pt>
                <c:pt idx="1">
                  <c:v>13</c:v>
                </c:pt>
                <c:pt idx="2">
                  <c:v>2</c:v>
                </c:pt>
                <c:pt idx="3">
                  <c:v>1</c:v>
                </c:pt>
                <c:pt idx="4">
                  <c:v>0</c:v>
                </c:pt>
                <c:pt idx="5">
                  <c:v>0</c:v>
                </c:pt>
                <c:pt idx="6">
                  <c:v>17</c:v>
                </c:pt>
              </c:numCache>
            </c:numRef>
          </c:val>
          <c:extLst>
            <c:ext xmlns:c16="http://schemas.microsoft.com/office/drawing/2014/chart" uri="{C3380CC4-5D6E-409C-BE32-E72D297353CC}">
              <c16:uniqueId val="{0000000E-9813-46A0-808A-60938B8D247A}"/>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63772845768576591"/>
          <c:y val="0.10286325195730041"/>
          <c:w val="0.35928132010540653"/>
          <c:h val="0.86516722836271165"/>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zero"/>
    <c:showDLblsOverMax val="1"/>
  </c:chart>
  <c:spPr>
    <a:no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What is your annual household income?</a:t>
            </a:r>
          </a:p>
        </c:rich>
      </c:tx>
      <c:layout>
        <c:manualLayout>
          <c:xMode val="edge"/>
          <c:yMode val="edge"/>
          <c:x val="0.11304027804699208"/>
          <c:y val="2.8039291805498572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9.8285618757387797E-2"/>
          <c:y val="0.15304073846505581"/>
          <c:w val="0.42413371399958749"/>
          <c:h val="0.83985356761245189"/>
        </c:manualLayout>
      </c:layout>
      <c:doughnutChart>
        <c:varyColors val="1"/>
        <c:ser>
          <c:idx val="0"/>
          <c:order val="0"/>
          <c:tx>
            <c:v>What is your annual household income?</c:v>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EBD9-472D-B509-F1179497EEC5}"/>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EBD9-472D-B509-F1179497EEC5}"/>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EBD9-472D-B509-F1179497EEC5}"/>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EBD9-472D-B509-F1179497EEC5}"/>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EBD9-472D-B509-F1179497EEC5}"/>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EBD9-472D-B509-F1179497EEC5}"/>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EBD9-472D-B509-F1179497EEC5}"/>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'Demographic Charts'!$B$16:$B$22</c:f>
              <c:strCache>
                <c:ptCount val="7"/>
                <c:pt idx="0">
                  <c:v>Less than $25,000</c:v>
                </c:pt>
                <c:pt idx="1">
                  <c:v>$25,000-$39,999</c:v>
                </c:pt>
                <c:pt idx="2">
                  <c:v>$40,000-$54,999</c:v>
                </c:pt>
                <c:pt idx="3">
                  <c:v>$55,000-$74,999</c:v>
                </c:pt>
                <c:pt idx="4">
                  <c:v>$75,000-$99,999</c:v>
                </c:pt>
                <c:pt idx="5">
                  <c:v>Over $100,000</c:v>
                </c:pt>
                <c:pt idx="6">
                  <c:v>Prefer not to answer</c:v>
                </c:pt>
              </c:strCache>
            </c:strRef>
          </c:cat>
          <c:val>
            <c:numRef>
              <c:f>'Demographic Charts'!$C$16:$C$22</c:f>
              <c:numCache>
                <c:formatCode>General</c:formatCode>
                <c:ptCount val="7"/>
                <c:pt idx="0">
                  <c:v>17</c:v>
                </c:pt>
                <c:pt idx="1">
                  <c:v>13</c:v>
                </c:pt>
                <c:pt idx="2">
                  <c:v>17</c:v>
                </c:pt>
                <c:pt idx="3">
                  <c:v>22</c:v>
                </c:pt>
                <c:pt idx="4">
                  <c:v>31</c:v>
                </c:pt>
                <c:pt idx="5">
                  <c:v>62</c:v>
                </c:pt>
                <c:pt idx="6">
                  <c:v>48</c:v>
                </c:pt>
              </c:numCache>
            </c:numRef>
          </c:val>
          <c:extLst>
            <c:ext xmlns:c16="http://schemas.microsoft.com/office/drawing/2014/chart" uri="{C3380CC4-5D6E-409C-BE32-E72D297353CC}">
              <c16:uniqueId val="{0000000E-EBD9-472D-B509-F1179497EEC5}"/>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68481735521673293"/>
          <c:y val="0.18344143389144305"/>
          <c:w val="0.30191104124264007"/>
          <c:h val="0.76885095697027284"/>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zero"/>
    <c:showDLblsOverMax val="1"/>
  </c:chart>
  <c:spPr>
    <a:no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770080027938428E-2"/>
          <c:y val="0.11413451366372598"/>
          <c:w val="0.92553437582765685"/>
          <c:h val="0.83372035781268039"/>
        </c:manualLayout>
      </c:layout>
      <c:barChart>
        <c:barDir val="col"/>
        <c:grouping val="clustered"/>
        <c:varyColors val="0"/>
        <c:ser>
          <c:idx val="0"/>
          <c:order val="0"/>
          <c:tx>
            <c:strRef>
              <c:f>'All Rankings Bar Chart'!$A$2</c:f>
              <c:strCache>
                <c:ptCount val="1"/>
                <c:pt idx="0">
                  <c:v>Walking/Biking</c:v>
                </c:pt>
              </c:strCache>
            </c:strRef>
          </c:tx>
          <c:invertIfNegative val="0"/>
          <c:dLbls>
            <c:dLbl>
              <c:idx val="0"/>
              <c:layout>
                <c:manualLayout>
                  <c:x val="-1.4579965543064376E-3"/>
                  <c:y val="-2.97241041420266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FC5-4E46-BEEE-FD0E82F91C97}"/>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'All Rankings Bar Chart'!$B$2</c:f>
              <c:numCache>
                <c:formatCode>General</c:formatCode>
                <c:ptCount val="1"/>
                <c:pt idx="0">
                  <c:v>3.14</c:v>
                </c:pt>
              </c:numCache>
            </c:numRef>
          </c:val>
          <c:extLst>
            <c:ext xmlns:c16="http://schemas.microsoft.com/office/drawing/2014/chart" uri="{C3380CC4-5D6E-409C-BE32-E72D297353CC}">
              <c16:uniqueId val="{00000000-1FC5-4E46-BEEE-FD0E82F91C97}"/>
            </c:ext>
          </c:extLst>
        </c:ser>
        <c:ser>
          <c:idx val="1"/>
          <c:order val="1"/>
          <c:tx>
            <c:strRef>
              <c:f>'All Rankings Bar Chart'!$A$3</c:f>
              <c:strCache>
                <c:ptCount val="1"/>
                <c:pt idx="0">
                  <c:v>Growth/Development</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'All Rankings Bar Chart'!$B$3</c:f>
              <c:numCache>
                <c:formatCode>General</c:formatCode>
                <c:ptCount val="1"/>
                <c:pt idx="0">
                  <c:v>3.26</c:v>
                </c:pt>
              </c:numCache>
            </c:numRef>
          </c:val>
          <c:extLst>
            <c:ext xmlns:c16="http://schemas.microsoft.com/office/drawing/2014/chart" uri="{C3380CC4-5D6E-409C-BE32-E72D297353CC}">
              <c16:uniqueId val="{00000001-1FC5-4E46-BEEE-FD0E82F91C97}"/>
            </c:ext>
          </c:extLst>
        </c:ser>
        <c:ser>
          <c:idx val="2"/>
          <c:order val="2"/>
          <c:tx>
            <c:strRef>
              <c:f>'All Rankings Bar Chart'!$A$4</c:f>
              <c:strCache>
                <c:ptCount val="1"/>
                <c:pt idx="0">
                  <c:v>Modern Roads</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'All Rankings Bar Chart'!$B$4</c:f>
              <c:numCache>
                <c:formatCode>General</c:formatCode>
                <c:ptCount val="1"/>
                <c:pt idx="0">
                  <c:v>2.68</c:v>
                </c:pt>
              </c:numCache>
            </c:numRef>
          </c:val>
          <c:extLst>
            <c:ext xmlns:c16="http://schemas.microsoft.com/office/drawing/2014/chart" uri="{C3380CC4-5D6E-409C-BE32-E72D297353CC}">
              <c16:uniqueId val="{00000002-1FC5-4E46-BEEE-FD0E82F91C97}"/>
            </c:ext>
          </c:extLst>
        </c:ser>
        <c:ser>
          <c:idx val="3"/>
          <c:order val="3"/>
          <c:tx>
            <c:strRef>
              <c:f>'All Rankings Bar Chart'!$A$5</c:f>
              <c:strCache>
                <c:ptCount val="1"/>
                <c:pt idx="0">
                  <c:v>Safety</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'All Rankings Bar Chart'!$B$5</c:f>
              <c:numCache>
                <c:formatCode>General</c:formatCode>
                <c:ptCount val="1"/>
                <c:pt idx="0">
                  <c:v>2.2200000000000002</c:v>
                </c:pt>
              </c:numCache>
            </c:numRef>
          </c:val>
          <c:extLst>
            <c:ext xmlns:c16="http://schemas.microsoft.com/office/drawing/2014/chart" uri="{C3380CC4-5D6E-409C-BE32-E72D297353CC}">
              <c16:uniqueId val="{00000003-1FC5-4E46-BEEE-FD0E82F91C97}"/>
            </c:ext>
          </c:extLst>
        </c:ser>
        <c:ser>
          <c:idx val="4"/>
          <c:order val="4"/>
          <c:tx>
            <c:strRef>
              <c:f>'All Rankings Bar Chart'!$A$6</c:f>
              <c:strCache>
                <c:ptCount val="1"/>
                <c:pt idx="0">
                  <c:v>Shorter Travel Times</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'All Rankings Bar Chart'!$B$6</c:f>
              <c:numCache>
                <c:formatCode>General</c:formatCode>
                <c:ptCount val="1"/>
                <c:pt idx="0">
                  <c:v>3.24</c:v>
                </c:pt>
              </c:numCache>
            </c:numRef>
          </c:val>
          <c:extLst>
            <c:ext xmlns:c16="http://schemas.microsoft.com/office/drawing/2014/chart" uri="{C3380CC4-5D6E-409C-BE32-E72D297353CC}">
              <c16:uniqueId val="{00000004-1FC5-4E46-BEEE-FD0E82F91C97}"/>
            </c:ext>
          </c:extLst>
        </c:ser>
        <c:ser>
          <c:idx val="5"/>
          <c:order val="5"/>
          <c:tx>
            <c:strRef>
              <c:f>'All Rankings Bar Chart'!$A$7</c:f>
              <c:strCache>
                <c:ptCount val="1"/>
                <c:pt idx="0">
                  <c:v>Driveway Access</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'All Rankings Bar Chart'!$B$7</c:f>
              <c:numCache>
                <c:formatCode>General</c:formatCode>
                <c:ptCount val="1"/>
                <c:pt idx="0">
                  <c:v>3.49</c:v>
                </c:pt>
              </c:numCache>
            </c:numRef>
          </c:val>
          <c:extLst>
            <c:ext xmlns:c16="http://schemas.microsoft.com/office/drawing/2014/chart" uri="{C3380CC4-5D6E-409C-BE32-E72D297353CC}">
              <c16:uniqueId val="{00000005-1FC5-4E46-BEEE-FD0E82F91C97}"/>
            </c:ext>
          </c:extLst>
        </c:ser>
        <c:ser>
          <c:idx val="6"/>
          <c:order val="6"/>
          <c:tx>
            <c:strRef>
              <c:f>'All Rankings Bar Chart'!$A$8</c:f>
              <c:strCache>
                <c:ptCount val="1"/>
                <c:pt idx="0">
                  <c:v>Public or Private Transit</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'All Rankings Bar Chart'!$B$8</c:f>
              <c:numCache>
                <c:formatCode>General</c:formatCode>
                <c:ptCount val="1"/>
                <c:pt idx="0">
                  <c:v>2.9</c:v>
                </c:pt>
              </c:numCache>
            </c:numRef>
          </c:val>
          <c:extLst>
            <c:ext xmlns:c16="http://schemas.microsoft.com/office/drawing/2014/chart" uri="{C3380CC4-5D6E-409C-BE32-E72D297353CC}">
              <c16:uniqueId val="{00000006-1FC5-4E46-BEEE-FD0E82F91C97}"/>
            </c:ext>
          </c:extLst>
        </c:ser>
        <c:ser>
          <c:idx val="7"/>
          <c:order val="7"/>
          <c:tx>
            <c:strRef>
              <c:f>'All Rankings Bar Chart'!$A$9</c:f>
              <c:strCache>
                <c:ptCount val="1"/>
                <c:pt idx="0">
                  <c:v>Accessibility</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val>
            <c:numRef>
              <c:f>'All Rankings Bar Chart'!$B$9</c:f>
              <c:numCache>
                <c:formatCode>General</c:formatCode>
                <c:ptCount val="1"/>
                <c:pt idx="0">
                  <c:v>3.4</c:v>
                </c:pt>
              </c:numCache>
            </c:numRef>
          </c:val>
          <c:extLst>
            <c:ext xmlns:c16="http://schemas.microsoft.com/office/drawing/2014/chart" uri="{C3380CC4-5D6E-409C-BE32-E72D297353CC}">
              <c16:uniqueId val="{00000007-1FC5-4E46-BEEE-FD0E82F91C97}"/>
            </c:ext>
          </c:extLst>
        </c:ser>
        <c:dLbls>
          <c:dLblPos val="outEnd"/>
          <c:showLegendKey val="0"/>
          <c:showVal val="1"/>
          <c:showCatName val="0"/>
          <c:showSerName val="0"/>
          <c:showPercent val="0"/>
          <c:showBubbleSize val="0"/>
        </c:dLbls>
        <c:gapWidth val="150"/>
        <c:axId val="1"/>
        <c:axId val="2"/>
      </c:barChart>
      <c:catAx>
        <c:axId val="1"/>
        <c:scaling>
          <c:orientation val="minMax"/>
        </c:scaling>
        <c:delete val="1"/>
        <c:axPos val="b"/>
        <c:numFmt formatCode="General" sourceLinked="1"/>
        <c:majorTickMark val="cross"/>
        <c:minorTickMark val="cross"/>
        <c:tickLblPos val="nextTo"/>
        <c:crossAx val="2"/>
        <c:crosses val="max"/>
        <c:auto val="1"/>
        <c:lblAlgn val="ctr"/>
        <c:lblOffset val="100"/>
        <c:noMultiLvlLbl val="1"/>
      </c:catAx>
      <c:valAx>
        <c:axId val="2"/>
        <c:scaling>
          <c:orientation val="maxMin"/>
          <c:max val="5"/>
          <c:min val="1"/>
        </c:scaling>
        <c:delete val="0"/>
        <c:axPos val="l"/>
        <c:majorGridlines/>
        <c:numFmt formatCode="General" sourceLinked="1"/>
        <c:majorTickMark val="cross"/>
        <c:minorTickMark val="cross"/>
        <c:tickLblPos val="nextTo"/>
        <c:crossAx val="1"/>
        <c:crosses val="autoZero"/>
        <c:crossBetween val="between"/>
      </c:valAx>
    </c:plotArea>
    <c:plotVisOnly val="1"/>
    <c:dispBlanksAs val="zero"/>
    <c:showDLblsOverMax val="1"/>
  </c:chart>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1.7921146953405017E-2"/>
          <c:y val="0.12236883547451308"/>
          <c:w val="0.96057347670250892"/>
          <c:h val="0.64913857442375467"/>
        </c:manualLayout>
      </c:layout>
      <c:barChart>
        <c:barDir val="col"/>
        <c:grouping val="clustered"/>
        <c:varyColors val="0"/>
        <c:ser>
          <c:idx val="5"/>
          <c:order val="5"/>
          <c:tx>
            <c:v>1 Star</c:v>
          </c:tx>
          <c:spPr>
            <a:solidFill>
              <a:srgbClr val="D2A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Ratings Bar Chart'!$B$7</c:f>
              <c:strCache>
                <c:ptCount val="1"/>
                <c:pt idx="0">
                  <c:v>Traffic</c:v>
                </c:pt>
              </c:strCache>
            </c:strRef>
          </c:cat>
          <c:val>
            <c:numRef>
              <c:f>'All Ratings Bar Chart'!$D$7</c:f>
              <c:numCache>
                <c:formatCode>General</c:formatCode>
                <c:ptCount val="1"/>
                <c:pt idx="0">
                  <c:v>34</c:v>
                </c:pt>
              </c:numCache>
            </c:numRef>
          </c:val>
          <c:extLst>
            <c:ext xmlns:c16="http://schemas.microsoft.com/office/drawing/2014/chart" uri="{C3380CC4-5D6E-409C-BE32-E72D297353CC}">
              <c16:uniqueId val="{00000000-410A-45DC-AB77-D540A5C48B08}"/>
            </c:ext>
          </c:extLst>
        </c:ser>
        <c:ser>
          <c:idx val="6"/>
          <c:order val="6"/>
          <c:tx>
            <c:v>2 Stars</c:v>
          </c:tx>
          <c:spPr>
            <a:solidFill>
              <a:srgbClr val="D2A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Ratings Bar Chart'!$B$8</c:f>
              <c:strCache>
                <c:ptCount val="1"/>
                <c:pt idx="0">
                  <c:v>Traffic</c:v>
                </c:pt>
              </c:strCache>
            </c:strRef>
          </c:cat>
          <c:val>
            <c:numRef>
              <c:f>'All Ratings Bar Chart'!$D$8</c:f>
              <c:numCache>
                <c:formatCode>General</c:formatCode>
                <c:ptCount val="1"/>
                <c:pt idx="0">
                  <c:v>65</c:v>
                </c:pt>
              </c:numCache>
            </c:numRef>
          </c:val>
          <c:extLst>
            <c:ext xmlns:c16="http://schemas.microsoft.com/office/drawing/2014/chart" uri="{C3380CC4-5D6E-409C-BE32-E72D297353CC}">
              <c16:uniqueId val="{00000001-410A-45DC-AB77-D540A5C48B08}"/>
            </c:ext>
          </c:extLst>
        </c:ser>
        <c:ser>
          <c:idx val="7"/>
          <c:order val="7"/>
          <c:tx>
            <c:v>3 Stars</c:v>
          </c:tx>
          <c:spPr>
            <a:solidFill>
              <a:srgbClr val="D2A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Ratings Bar Chart'!$B$9</c:f>
              <c:strCache>
                <c:ptCount val="1"/>
                <c:pt idx="0">
                  <c:v>Traffic</c:v>
                </c:pt>
              </c:strCache>
            </c:strRef>
          </c:cat>
          <c:val>
            <c:numRef>
              <c:f>'All Ratings Bar Chart'!$D$9</c:f>
              <c:numCache>
                <c:formatCode>General</c:formatCode>
                <c:ptCount val="1"/>
                <c:pt idx="0">
                  <c:v>103</c:v>
                </c:pt>
              </c:numCache>
            </c:numRef>
          </c:val>
          <c:extLst>
            <c:ext xmlns:c16="http://schemas.microsoft.com/office/drawing/2014/chart" uri="{C3380CC4-5D6E-409C-BE32-E72D297353CC}">
              <c16:uniqueId val="{00000002-410A-45DC-AB77-D540A5C48B08}"/>
            </c:ext>
          </c:extLst>
        </c:ser>
        <c:ser>
          <c:idx val="8"/>
          <c:order val="8"/>
          <c:tx>
            <c:v>4 Stars</c:v>
          </c:tx>
          <c:spPr>
            <a:solidFill>
              <a:srgbClr val="D2A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Ratings Bar Chart'!$B$10</c:f>
              <c:strCache>
                <c:ptCount val="1"/>
                <c:pt idx="0">
                  <c:v>Traffic</c:v>
                </c:pt>
              </c:strCache>
            </c:strRef>
          </c:cat>
          <c:val>
            <c:numRef>
              <c:f>'All Ratings Bar Chart'!$D$10</c:f>
              <c:numCache>
                <c:formatCode>General</c:formatCode>
                <c:ptCount val="1"/>
                <c:pt idx="0">
                  <c:v>56</c:v>
                </c:pt>
              </c:numCache>
            </c:numRef>
          </c:val>
          <c:extLst>
            <c:ext xmlns:c16="http://schemas.microsoft.com/office/drawing/2014/chart" uri="{C3380CC4-5D6E-409C-BE32-E72D297353CC}">
              <c16:uniqueId val="{00000003-410A-45DC-AB77-D540A5C48B08}"/>
            </c:ext>
          </c:extLst>
        </c:ser>
        <c:ser>
          <c:idx val="9"/>
          <c:order val="9"/>
          <c:tx>
            <c:v>5 Stars</c:v>
          </c:tx>
          <c:spPr>
            <a:solidFill>
              <a:srgbClr val="D2A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Ratings Bar Chart'!$B$11</c:f>
              <c:strCache>
                <c:ptCount val="1"/>
                <c:pt idx="0">
                  <c:v>Traffic</c:v>
                </c:pt>
              </c:strCache>
            </c:strRef>
          </c:cat>
          <c:val>
            <c:numRef>
              <c:f>'All Ratings Bar Chart'!$D$11</c:f>
              <c:numCache>
                <c:formatCode>General</c:formatCode>
                <c:ptCount val="1"/>
                <c:pt idx="0">
                  <c:v>52</c:v>
                </c:pt>
              </c:numCache>
            </c:numRef>
          </c:val>
          <c:extLst>
            <c:ext xmlns:c16="http://schemas.microsoft.com/office/drawing/2014/chart" uri="{C3380CC4-5D6E-409C-BE32-E72D297353CC}">
              <c16:uniqueId val="{00000004-410A-45DC-AB77-D540A5C48B08}"/>
            </c:ext>
          </c:extLst>
        </c:ser>
        <c:dLbls>
          <c:dLblPos val="outEnd"/>
          <c:showLegendKey val="0"/>
          <c:showVal val="1"/>
          <c:showCatName val="0"/>
          <c:showSerName val="0"/>
          <c:showPercent val="0"/>
          <c:showBubbleSize val="0"/>
        </c:dLbls>
        <c:gapWidth val="100"/>
        <c:overlap val="-24"/>
        <c:axId val="1"/>
        <c:axId val="2"/>
        <c:extLst>
          <c:ext xmlns:c15="http://schemas.microsoft.com/office/drawing/2012/chart" uri="{02D57815-91ED-43cb-92C2-25804820EDAC}">
            <c15:filteredBarSeries>
              <c15:ser>
                <c:idx val="0"/>
                <c:order val="0"/>
                <c:tx>
                  <c:v>1 Star</c:v>
                </c:tx>
                <c:spPr>
                  <a:gradFill rotWithShape="1">
                    <a:gsLst>
                      <a:gs pos="0">
                        <a:schemeClr val="accent6">
                          <a:shade val="36000"/>
                          <a:tint val="100000"/>
                          <a:shade val="100000"/>
                          <a:satMod val="130000"/>
                        </a:schemeClr>
                      </a:gs>
                      <a:gs pos="100000">
                        <a:schemeClr val="accent6">
                          <a:shade val="36000"/>
                          <a:tint val="50000"/>
                          <a:shade val="100000"/>
                          <a:satMod val="350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'All Ratings Bar Chart'!$B$2</c15:sqref>
                        </c15:formulaRef>
                      </c:ext>
                    </c:extLst>
                    <c:strCache>
                      <c:ptCount val="1"/>
                      <c:pt idx="0">
                        <c:v>Safety</c:v>
                      </c:pt>
                    </c:strCache>
                  </c:strRef>
                </c:cat>
                <c:val>
                  <c:numRef>
                    <c:extLst>
                      <c:ext uri="{02D57815-91ED-43cb-92C2-25804820EDAC}">
                        <c15:formulaRef>
                          <c15:sqref>'All Ratings Bar Chart'!$D$2</c15:sqref>
                        </c15:formulaRef>
                      </c:ext>
                    </c:extLst>
                    <c:numCache>
                      <c:formatCode>General</c:formatCode>
                      <c:ptCount val="1"/>
                      <c:pt idx="0">
                        <c:v>12</c:v>
                      </c:pt>
                    </c:numCache>
                  </c:numRef>
                </c:val>
                <c:extLst>
                  <c:ext xmlns:c16="http://schemas.microsoft.com/office/drawing/2014/chart" uri="{C3380CC4-5D6E-409C-BE32-E72D297353CC}">
                    <c16:uniqueId val="{00000005-410A-45DC-AB77-D540A5C48B08}"/>
                  </c:ext>
                </c:extLst>
              </c15:ser>
            </c15:filteredBarSeries>
            <c15:filteredBarSeries>
              <c15:ser>
                <c:idx val="1"/>
                <c:order val="1"/>
                <c:tx>
                  <c:v>2 Stars</c:v>
                </c:tx>
                <c:spPr>
                  <a:gradFill rotWithShape="1">
                    <a:gsLst>
                      <a:gs pos="0">
                        <a:schemeClr val="accent6">
                          <a:shade val="43000"/>
                          <a:tint val="100000"/>
                          <a:shade val="100000"/>
                          <a:satMod val="130000"/>
                        </a:schemeClr>
                      </a:gs>
                      <a:gs pos="100000">
                        <a:schemeClr val="accent6">
                          <a:shade val="43000"/>
                          <a:tint val="50000"/>
                          <a:shade val="100000"/>
                          <a:satMod val="350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Chart'!$B$3</c15:sqref>
                        </c15:formulaRef>
                      </c:ext>
                    </c:extLst>
                    <c:strCache>
                      <c:ptCount val="1"/>
                      <c:pt idx="0">
                        <c:v>Safety</c:v>
                      </c:pt>
                    </c:strCache>
                  </c:strRef>
                </c:cat>
                <c:val>
                  <c:numRef>
                    <c:extLst xmlns:c15="http://schemas.microsoft.com/office/drawing/2012/chart">
                      <c:ext xmlns:c15="http://schemas.microsoft.com/office/drawing/2012/chart" uri="{02D57815-91ED-43cb-92C2-25804820EDAC}">
                        <c15:formulaRef>
                          <c15:sqref>'All Ratings Bar Chart'!$D$3</c15:sqref>
                        </c15:formulaRef>
                      </c:ext>
                    </c:extLst>
                    <c:numCache>
                      <c:formatCode>General</c:formatCode>
                      <c:ptCount val="1"/>
                      <c:pt idx="0">
                        <c:v>13</c:v>
                      </c:pt>
                    </c:numCache>
                  </c:numRef>
                </c:val>
                <c:extLst xmlns:c15="http://schemas.microsoft.com/office/drawing/2012/chart">
                  <c:ext xmlns:c16="http://schemas.microsoft.com/office/drawing/2014/chart" uri="{C3380CC4-5D6E-409C-BE32-E72D297353CC}">
                    <c16:uniqueId val="{00000006-410A-45DC-AB77-D540A5C48B08}"/>
                  </c:ext>
                </c:extLst>
              </c15:ser>
            </c15:filteredBarSeries>
            <c15:filteredBarSeries>
              <c15:ser>
                <c:idx val="2"/>
                <c:order val="2"/>
                <c:tx>
                  <c:v>3 Stars</c:v>
                </c:tx>
                <c:spPr>
                  <a:gradFill rotWithShape="1">
                    <a:gsLst>
                      <a:gs pos="0">
                        <a:schemeClr val="accent6">
                          <a:shade val="50000"/>
                          <a:tint val="100000"/>
                          <a:shade val="100000"/>
                          <a:satMod val="130000"/>
                        </a:schemeClr>
                      </a:gs>
                      <a:gs pos="100000">
                        <a:schemeClr val="accent6">
                          <a:shade val="50000"/>
                          <a:tint val="50000"/>
                          <a:shade val="100000"/>
                          <a:satMod val="350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Chart'!$B$4</c15:sqref>
                        </c15:formulaRef>
                      </c:ext>
                    </c:extLst>
                    <c:strCache>
                      <c:ptCount val="1"/>
                      <c:pt idx="0">
                        <c:v>Safety</c:v>
                      </c:pt>
                    </c:strCache>
                  </c:strRef>
                </c:cat>
                <c:val>
                  <c:numRef>
                    <c:extLst xmlns:c15="http://schemas.microsoft.com/office/drawing/2012/chart">
                      <c:ext xmlns:c15="http://schemas.microsoft.com/office/drawing/2012/chart" uri="{02D57815-91ED-43cb-92C2-25804820EDAC}">
                        <c15:formulaRef>
                          <c15:sqref>'All Ratings Bar Chart'!$D$4</c15:sqref>
                        </c15:formulaRef>
                      </c:ext>
                    </c:extLst>
                    <c:numCache>
                      <c:formatCode>General</c:formatCode>
                      <c:ptCount val="1"/>
                      <c:pt idx="0">
                        <c:v>14</c:v>
                      </c:pt>
                    </c:numCache>
                  </c:numRef>
                </c:val>
                <c:extLst xmlns:c15="http://schemas.microsoft.com/office/drawing/2012/chart">
                  <c:ext xmlns:c16="http://schemas.microsoft.com/office/drawing/2014/chart" uri="{C3380CC4-5D6E-409C-BE32-E72D297353CC}">
                    <c16:uniqueId val="{00000007-410A-45DC-AB77-D540A5C48B08}"/>
                  </c:ext>
                </c:extLst>
              </c15:ser>
            </c15:filteredBarSeries>
            <c15:filteredBarSeries>
              <c15:ser>
                <c:idx val="3"/>
                <c:order val="3"/>
                <c:tx>
                  <c:v>4 Stars</c:v>
                </c:tx>
                <c:spPr>
                  <a:gradFill rotWithShape="1">
                    <a:gsLst>
                      <a:gs pos="0">
                        <a:schemeClr val="accent6">
                          <a:shade val="56000"/>
                          <a:tint val="100000"/>
                          <a:shade val="100000"/>
                          <a:satMod val="130000"/>
                        </a:schemeClr>
                      </a:gs>
                      <a:gs pos="100000">
                        <a:schemeClr val="accent6">
                          <a:shade val="56000"/>
                          <a:tint val="50000"/>
                          <a:shade val="100000"/>
                          <a:satMod val="350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Chart'!$B$5</c15:sqref>
                        </c15:formulaRef>
                      </c:ext>
                    </c:extLst>
                    <c:strCache>
                      <c:ptCount val="1"/>
                      <c:pt idx="0">
                        <c:v>Safety</c:v>
                      </c:pt>
                    </c:strCache>
                  </c:strRef>
                </c:cat>
                <c:val>
                  <c:numRef>
                    <c:extLst xmlns:c15="http://schemas.microsoft.com/office/drawing/2012/chart">
                      <c:ext xmlns:c15="http://schemas.microsoft.com/office/drawing/2012/chart" uri="{02D57815-91ED-43cb-92C2-25804820EDAC}">
                        <c15:formulaRef>
                          <c15:sqref>'All Ratings Bar Chart'!$D$5</c15:sqref>
                        </c15:formulaRef>
                      </c:ext>
                    </c:extLst>
                    <c:numCache>
                      <c:formatCode>General</c:formatCode>
                      <c:ptCount val="1"/>
                      <c:pt idx="0">
                        <c:v>15</c:v>
                      </c:pt>
                    </c:numCache>
                  </c:numRef>
                </c:val>
                <c:extLst xmlns:c15="http://schemas.microsoft.com/office/drawing/2012/chart">
                  <c:ext xmlns:c16="http://schemas.microsoft.com/office/drawing/2014/chart" uri="{C3380CC4-5D6E-409C-BE32-E72D297353CC}">
                    <c16:uniqueId val="{00000008-410A-45DC-AB77-D540A5C48B08}"/>
                  </c:ext>
                </c:extLst>
              </c15:ser>
            </c15:filteredBarSeries>
            <c15:filteredBarSeries>
              <c15:ser>
                <c:idx val="4"/>
                <c:order val="4"/>
                <c:tx>
                  <c:v>5 Stars</c:v>
                </c:tx>
                <c:spPr>
                  <a:gradFill rotWithShape="1">
                    <a:gsLst>
                      <a:gs pos="0">
                        <a:schemeClr val="accent6">
                          <a:shade val="63000"/>
                          <a:tint val="100000"/>
                          <a:shade val="100000"/>
                          <a:satMod val="130000"/>
                        </a:schemeClr>
                      </a:gs>
                      <a:gs pos="100000">
                        <a:schemeClr val="accent6">
                          <a:shade val="63000"/>
                          <a:tint val="50000"/>
                          <a:shade val="100000"/>
                          <a:satMod val="350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Chart'!$B$6</c15:sqref>
                        </c15:formulaRef>
                      </c:ext>
                    </c:extLst>
                    <c:strCache>
                      <c:ptCount val="1"/>
                      <c:pt idx="0">
                        <c:v>Safety</c:v>
                      </c:pt>
                    </c:strCache>
                  </c:strRef>
                </c:cat>
                <c:val>
                  <c:numRef>
                    <c:extLst xmlns:c15="http://schemas.microsoft.com/office/drawing/2012/chart">
                      <c:ext xmlns:c15="http://schemas.microsoft.com/office/drawing/2012/chart" uri="{02D57815-91ED-43cb-92C2-25804820EDAC}">
                        <c15:formulaRef>
                          <c15:sqref>'All Ratings Bar Chart'!$D$6</c15:sqref>
                        </c15:formulaRef>
                      </c:ext>
                    </c:extLst>
                    <c:numCache>
                      <c:formatCode>General</c:formatCode>
                      <c:ptCount val="1"/>
                      <c:pt idx="0">
                        <c:v>16</c:v>
                      </c:pt>
                    </c:numCache>
                  </c:numRef>
                </c:val>
                <c:extLst xmlns:c15="http://schemas.microsoft.com/office/drawing/2012/chart">
                  <c:ext xmlns:c16="http://schemas.microsoft.com/office/drawing/2014/chart" uri="{C3380CC4-5D6E-409C-BE32-E72D297353CC}">
                    <c16:uniqueId val="{00000009-410A-45DC-AB77-D540A5C48B08}"/>
                  </c:ext>
                </c:extLst>
              </c15:ser>
            </c15:filteredBarSeries>
            <c15:filteredBarSeries>
              <c15:ser>
                <c:idx val="10"/>
                <c:order val="10"/>
                <c:tx>
                  <c:v>1 Star</c:v>
                </c:tx>
                <c:spPr>
                  <a:gradFill rotWithShape="1">
                    <a:gsLst>
                      <a:gs pos="0">
                        <a:schemeClr val="accent6">
                          <a:tint val="97000"/>
                          <a:tint val="100000"/>
                          <a:shade val="100000"/>
                          <a:satMod val="130000"/>
                        </a:schemeClr>
                      </a:gs>
                      <a:gs pos="100000">
                        <a:schemeClr val="accent6">
                          <a:tint val="97000"/>
                          <a:tint val="50000"/>
                          <a:shade val="100000"/>
                          <a:satMod val="350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Chart'!$B$12</c15:sqref>
                        </c15:formulaRef>
                      </c:ext>
                    </c:extLst>
                    <c:strCache>
                      <c:ptCount val="1"/>
                      <c:pt idx="0">
                        <c:v>Truck Traffic</c:v>
                      </c:pt>
                    </c:strCache>
                  </c:strRef>
                </c:cat>
                <c:val>
                  <c:numRef>
                    <c:extLst xmlns:c15="http://schemas.microsoft.com/office/drawing/2012/chart">
                      <c:ext xmlns:c15="http://schemas.microsoft.com/office/drawing/2012/chart" uri="{02D57815-91ED-43cb-92C2-25804820EDAC}">
                        <c15:formulaRef>
                          <c15:sqref>'All Ratings Bar Chart'!$D$12</c15:sqref>
                        </c15:formulaRef>
                      </c:ext>
                    </c:extLst>
                    <c:numCache>
                      <c:formatCode>General</c:formatCode>
                      <c:ptCount val="1"/>
                      <c:pt idx="0">
                        <c:v>36</c:v>
                      </c:pt>
                    </c:numCache>
                  </c:numRef>
                </c:val>
                <c:extLst xmlns:c15="http://schemas.microsoft.com/office/drawing/2012/chart">
                  <c:ext xmlns:c16="http://schemas.microsoft.com/office/drawing/2014/chart" uri="{C3380CC4-5D6E-409C-BE32-E72D297353CC}">
                    <c16:uniqueId val="{0000000A-410A-45DC-AB77-D540A5C48B08}"/>
                  </c:ext>
                </c:extLst>
              </c15:ser>
            </c15:filteredBarSeries>
            <c15:filteredBarSeries>
              <c15:ser>
                <c:idx val="11"/>
                <c:order val="11"/>
                <c:tx>
                  <c:v>2 Stars</c:v>
                </c:tx>
                <c:spPr>
                  <a:gradFill rotWithShape="1">
                    <a:gsLst>
                      <a:gs pos="0">
                        <a:schemeClr val="accent6">
                          <a:tint val="90000"/>
                          <a:tint val="100000"/>
                          <a:shade val="100000"/>
                          <a:satMod val="130000"/>
                        </a:schemeClr>
                      </a:gs>
                      <a:gs pos="100000">
                        <a:schemeClr val="accent6">
                          <a:tint val="90000"/>
                          <a:tint val="50000"/>
                          <a:shade val="100000"/>
                          <a:satMod val="350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Chart'!$B$13</c15:sqref>
                        </c15:formulaRef>
                      </c:ext>
                    </c:extLst>
                    <c:strCache>
                      <c:ptCount val="1"/>
                      <c:pt idx="0">
                        <c:v>Truck Traffic</c:v>
                      </c:pt>
                    </c:strCache>
                  </c:strRef>
                </c:cat>
                <c:val>
                  <c:numRef>
                    <c:extLst xmlns:c15="http://schemas.microsoft.com/office/drawing/2012/chart">
                      <c:ext xmlns:c15="http://schemas.microsoft.com/office/drawing/2012/chart" uri="{02D57815-91ED-43cb-92C2-25804820EDAC}">
                        <c15:formulaRef>
                          <c15:sqref>'All Ratings Bar Chart'!$D$13</c15:sqref>
                        </c15:formulaRef>
                      </c:ext>
                    </c:extLst>
                    <c:numCache>
                      <c:formatCode>General</c:formatCode>
                      <c:ptCount val="1"/>
                      <c:pt idx="0">
                        <c:v>69</c:v>
                      </c:pt>
                    </c:numCache>
                  </c:numRef>
                </c:val>
                <c:extLst xmlns:c15="http://schemas.microsoft.com/office/drawing/2012/chart">
                  <c:ext xmlns:c16="http://schemas.microsoft.com/office/drawing/2014/chart" uri="{C3380CC4-5D6E-409C-BE32-E72D297353CC}">
                    <c16:uniqueId val="{0000000B-410A-45DC-AB77-D540A5C48B08}"/>
                  </c:ext>
                </c:extLst>
              </c15:ser>
            </c15:filteredBarSeries>
            <c15:filteredBarSeries>
              <c15:ser>
                <c:idx val="12"/>
                <c:order val="12"/>
                <c:tx>
                  <c:v>3 Stars</c:v>
                </c:tx>
                <c:spPr>
                  <a:gradFill rotWithShape="1">
                    <a:gsLst>
                      <a:gs pos="0">
                        <a:schemeClr val="accent6">
                          <a:tint val="84000"/>
                          <a:tint val="100000"/>
                          <a:shade val="100000"/>
                          <a:satMod val="130000"/>
                        </a:schemeClr>
                      </a:gs>
                      <a:gs pos="100000">
                        <a:schemeClr val="accent6">
                          <a:tint val="84000"/>
                          <a:tint val="50000"/>
                          <a:shade val="100000"/>
                          <a:satMod val="350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Chart'!$B$14</c15:sqref>
                        </c15:formulaRef>
                      </c:ext>
                    </c:extLst>
                    <c:strCache>
                      <c:ptCount val="1"/>
                      <c:pt idx="0">
                        <c:v>Truck Traffic</c:v>
                      </c:pt>
                    </c:strCache>
                  </c:strRef>
                </c:cat>
                <c:val>
                  <c:numRef>
                    <c:extLst xmlns:c15="http://schemas.microsoft.com/office/drawing/2012/chart">
                      <c:ext xmlns:c15="http://schemas.microsoft.com/office/drawing/2012/chart" uri="{02D57815-91ED-43cb-92C2-25804820EDAC}">
                        <c15:formulaRef>
                          <c15:sqref>'All Ratings Bar Chart'!$D$14</c15:sqref>
                        </c15:formulaRef>
                      </c:ext>
                    </c:extLst>
                    <c:numCache>
                      <c:formatCode>General</c:formatCode>
                      <c:ptCount val="1"/>
                      <c:pt idx="0">
                        <c:v>112</c:v>
                      </c:pt>
                    </c:numCache>
                  </c:numRef>
                </c:val>
                <c:extLst xmlns:c15="http://schemas.microsoft.com/office/drawing/2012/chart">
                  <c:ext xmlns:c16="http://schemas.microsoft.com/office/drawing/2014/chart" uri="{C3380CC4-5D6E-409C-BE32-E72D297353CC}">
                    <c16:uniqueId val="{0000000C-410A-45DC-AB77-D540A5C48B08}"/>
                  </c:ext>
                </c:extLst>
              </c15:ser>
            </c15:filteredBarSeries>
            <c15:filteredBarSeries>
              <c15:ser>
                <c:idx val="13"/>
                <c:order val="13"/>
                <c:tx>
                  <c:v>4 Stars</c:v>
                </c:tx>
                <c:spPr>
                  <a:gradFill rotWithShape="1">
                    <a:gsLst>
                      <a:gs pos="0">
                        <a:schemeClr val="accent6">
                          <a:tint val="77000"/>
                          <a:tint val="100000"/>
                          <a:shade val="100000"/>
                          <a:satMod val="130000"/>
                        </a:schemeClr>
                      </a:gs>
                      <a:gs pos="100000">
                        <a:schemeClr val="accent6">
                          <a:tint val="77000"/>
                          <a:tint val="50000"/>
                          <a:shade val="100000"/>
                          <a:satMod val="350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Chart'!$B$15</c15:sqref>
                        </c15:formulaRef>
                      </c:ext>
                    </c:extLst>
                    <c:strCache>
                      <c:ptCount val="1"/>
                      <c:pt idx="0">
                        <c:v>Truck Traffic</c:v>
                      </c:pt>
                    </c:strCache>
                  </c:strRef>
                </c:cat>
                <c:val>
                  <c:numRef>
                    <c:extLst xmlns:c15="http://schemas.microsoft.com/office/drawing/2012/chart">
                      <c:ext xmlns:c15="http://schemas.microsoft.com/office/drawing/2012/chart" uri="{02D57815-91ED-43cb-92C2-25804820EDAC}">
                        <c15:formulaRef>
                          <c15:sqref>'All Ratings Bar Chart'!$D$15</c15:sqref>
                        </c15:formulaRef>
                      </c:ext>
                    </c:extLst>
                    <c:numCache>
                      <c:formatCode>General</c:formatCode>
                      <c:ptCount val="1"/>
                      <c:pt idx="0">
                        <c:v>68</c:v>
                      </c:pt>
                    </c:numCache>
                  </c:numRef>
                </c:val>
                <c:extLst xmlns:c15="http://schemas.microsoft.com/office/drawing/2012/chart">
                  <c:ext xmlns:c16="http://schemas.microsoft.com/office/drawing/2014/chart" uri="{C3380CC4-5D6E-409C-BE32-E72D297353CC}">
                    <c16:uniqueId val="{0000000D-410A-45DC-AB77-D540A5C48B08}"/>
                  </c:ext>
                </c:extLst>
              </c15:ser>
            </c15:filteredBarSeries>
            <c15:filteredBarSeries>
              <c15:ser>
                <c:idx val="14"/>
                <c:order val="14"/>
                <c:tx>
                  <c:v>5 Stars</c:v>
                </c:tx>
                <c:spPr>
                  <a:gradFill rotWithShape="1">
                    <a:gsLst>
                      <a:gs pos="0">
                        <a:schemeClr val="accent6">
                          <a:tint val="70000"/>
                          <a:tint val="100000"/>
                          <a:shade val="100000"/>
                          <a:satMod val="130000"/>
                        </a:schemeClr>
                      </a:gs>
                      <a:gs pos="100000">
                        <a:schemeClr val="accent6">
                          <a:tint val="70000"/>
                          <a:tint val="50000"/>
                          <a:shade val="100000"/>
                          <a:satMod val="350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Chart'!$B$16</c15:sqref>
                        </c15:formulaRef>
                      </c:ext>
                    </c:extLst>
                    <c:strCache>
                      <c:ptCount val="1"/>
                      <c:pt idx="0">
                        <c:v>Truck Traffic</c:v>
                      </c:pt>
                    </c:strCache>
                  </c:strRef>
                </c:cat>
                <c:val>
                  <c:numRef>
                    <c:extLst xmlns:c15="http://schemas.microsoft.com/office/drawing/2012/chart">
                      <c:ext xmlns:c15="http://schemas.microsoft.com/office/drawing/2012/chart" uri="{02D57815-91ED-43cb-92C2-25804820EDAC}">
                        <c15:formulaRef>
                          <c15:sqref>'All Ratings Bar Chart'!$D$16</c15:sqref>
                        </c15:formulaRef>
                      </c:ext>
                    </c:extLst>
                    <c:numCache>
                      <c:formatCode>General</c:formatCode>
                      <c:ptCount val="1"/>
                      <c:pt idx="0">
                        <c:v>19</c:v>
                      </c:pt>
                    </c:numCache>
                  </c:numRef>
                </c:val>
                <c:extLst xmlns:c15="http://schemas.microsoft.com/office/drawing/2012/chart">
                  <c:ext xmlns:c16="http://schemas.microsoft.com/office/drawing/2014/chart" uri="{C3380CC4-5D6E-409C-BE32-E72D297353CC}">
                    <c16:uniqueId val="{0000000E-410A-45DC-AB77-D540A5C48B08}"/>
                  </c:ext>
                </c:extLst>
              </c15:ser>
            </c15:filteredBarSeries>
            <c15:filteredBarSeries>
              <c15:ser>
                <c:idx val="15"/>
                <c:order val="15"/>
                <c:tx>
                  <c:v>1 Star</c:v>
                </c:tx>
                <c:spPr>
                  <a:gradFill rotWithShape="1">
                    <a:gsLst>
                      <a:gs pos="0">
                        <a:schemeClr val="accent6">
                          <a:tint val="64000"/>
                          <a:tint val="100000"/>
                          <a:shade val="100000"/>
                          <a:satMod val="130000"/>
                        </a:schemeClr>
                      </a:gs>
                      <a:gs pos="100000">
                        <a:schemeClr val="accent6">
                          <a:tint val="64000"/>
                          <a:tint val="50000"/>
                          <a:shade val="100000"/>
                          <a:satMod val="350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Chart'!$B$17</c15:sqref>
                        </c15:formulaRef>
                      </c:ext>
                    </c:extLst>
                    <c:strCache>
                      <c:ptCount val="1"/>
                      <c:pt idx="0">
                        <c:v>Future Technologies</c:v>
                      </c:pt>
                    </c:strCache>
                  </c:strRef>
                </c:cat>
                <c:val>
                  <c:numRef>
                    <c:extLst xmlns:c15="http://schemas.microsoft.com/office/drawing/2012/chart">
                      <c:ext xmlns:c15="http://schemas.microsoft.com/office/drawing/2012/chart" uri="{02D57815-91ED-43cb-92C2-25804820EDAC}">
                        <c15:formulaRef>
                          <c15:sqref>'All Ratings Bar Chart'!$D$17</c15:sqref>
                        </c15:formulaRef>
                      </c:ext>
                    </c:extLst>
                    <c:numCache>
                      <c:formatCode>General</c:formatCode>
                      <c:ptCount val="1"/>
                      <c:pt idx="0">
                        <c:v>76</c:v>
                      </c:pt>
                    </c:numCache>
                  </c:numRef>
                </c:val>
                <c:extLst xmlns:c15="http://schemas.microsoft.com/office/drawing/2012/chart">
                  <c:ext xmlns:c16="http://schemas.microsoft.com/office/drawing/2014/chart" uri="{C3380CC4-5D6E-409C-BE32-E72D297353CC}">
                    <c16:uniqueId val="{0000000F-410A-45DC-AB77-D540A5C48B08}"/>
                  </c:ext>
                </c:extLst>
              </c15:ser>
            </c15:filteredBarSeries>
            <c15:filteredBarSeries>
              <c15:ser>
                <c:idx val="16"/>
                <c:order val="16"/>
                <c:tx>
                  <c:v>2 Stars</c:v>
                </c:tx>
                <c:spPr>
                  <a:gradFill rotWithShape="1">
                    <a:gsLst>
                      <a:gs pos="0">
                        <a:schemeClr val="accent6">
                          <a:tint val="57000"/>
                          <a:tint val="100000"/>
                          <a:shade val="100000"/>
                          <a:satMod val="130000"/>
                        </a:schemeClr>
                      </a:gs>
                      <a:gs pos="100000">
                        <a:schemeClr val="accent6">
                          <a:tint val="57000"/>
                          <a:tint val="50000"/>
                          <a:shade val="100000"/>
                          <a:satMod val="350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Chart'!$B$18</c15:sqref>
                        </c15:formulaRef>
                      </c:ext>
                    </c:extLst>
                    <c:strCache>
                      <c:ptCount val="1"/>
                      <c:pt idx="0">
                        <c:v>Future Technologies</c:v>
                      </c:pt>
                    </c:strCache>
                  </c:strRef>
                </c:cat>
                <c:val>
                  <c:numRef>
                    <c:extLst xmlns:c15="http://schemas.microsoft.com/office/drawing/2012/chart">
                      <c:ext xmlns:c15="http://schemas.microsoft.com/office/drawing/2012/chart" uri="{02D57815-91ED-43cb-92C2-25804820EDAC}">
                        <c15:formulaRef>
                          <c15:sqref>'All Ratings Bar Chart'!$D$18</c15:sqref>
                        </c15:formulaRef>
                      </c:ext>
                    </c:extLst>
                    <c:numCache>
                      <c:formatCode>General</c:formatCode>
                      <c:ptCount val="1"/>
                      <c:pt idx="0">
                        <c:v>54</c:v>
                      </c:pt>
                    </c:numCache>
                  </c:numRef>
                </c:val>
                <c:extLst xmlns:c15="http://schemas.microsoft.com/office/drawing/2012/chart">
                  <c:ext xmlns:c16="http://schemas.microsoft.com/office/drawing/2014/chart" uri="{C3380CC4-5D6E-409C-BE32-E72D297353CC}">
                    <c16:uniqueId val="{00000010-410A-45DC-AB77-D540A5C48B08}"/>
                  </c:ext>
                </c:extLst>
              </c15:ser>
            </c15:filteredBarSeries>
            <c15:filteredBarSeries>
              <c15:ser>
                <c:idx val="17"/>
                <c:order val="17"/>
                <c:tx>
                  <c:v>3 Stars</c:v>
                </c:tx>
                <c:spPr>
                  <a:gradFill rotWithShape="1">
                    <a:gsLst>
                      <a:gs pos="0">
                        <a:schemeClr val="accent6">
                          <a:tint val="50000"/>
                          <a:tint val="100000"/>
                          <a:shade val="100000"/>
                          <a:satMod val="130000"/>
                        </a:schemeClr>
                      </a:gs>
                      <a:gs pos="100000">
                        <a:schemeClr val="accent6">
                          <a:tint val="50000"/>
                          <a:tint val="50000"/>
                          <a:shade val="100000"/>
                          <a:satMod val="350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Chart'!$B$19</c15:sqref>
                        </c15:formulaRef>
                      </c:ext>
                    </c:extLst>
                    <c:strCache>
                      <c:ptCount val="1"/>
                      <c:pt idx="0">
                        <c:v>Future Technologies</c:v>
                      </c:pt>
                    </c:strCache>
                  </c:strRef>
                </c:cat>
                <c:val>
                  <c:numRef>
                    <c:extLst xmlns:c15="http://schemas.microsoft.com/office/drawing/2012/chart">
                      <c:ext xmlns:c15="http://schemas.microsoft.com/office/drawing/2012/chart" uri="{02D57815-91ED-43cb-92C2-25804820EDAC}">
                        <c15:formulaRef>
                          <c15:sqref>'All Ratings Bar Chart'!$D$19</c15:sqref>
                        </c15:formulaRef>
                      </c:ext>
                    </c:extLst>
                    <c:numCache>
                      <c:formatCode>General</c:formatCode>
                      <c:ptCount val="1"/>
                      <c:pt idx="0">
                        <c:v>61</c:v>
                      </c:pt>
                    </c:numCache>
                  </c:numRef>
                </c:val>
                <c:extLst xmlns:c15="http://schemas.microsoft.com/office/drawing/2012/chart">
                  <c:ext xmlns:c16="http://schemas.microsoft.com/office/drawing/2014/chart" uri="{C3380CC4-5D6E-409C-BE32-E72D297353CC}">
                    <c16:uniqueId val="{00000011-410A-45DC-AB77-D540A5C48B08}"/>
                  </c:ext>
                </c:extLst>
              </c15:ser>
            </c15:filteredBarSeries>
            <c15:filteredBarSeries>
              <c15:ser>
                <c:idx val="18"/>
                <c:order val="18"/>
                <c:tx>
                  <c:v>4 Stars</c:v>
                </c:tx>
                <c:spPr>
                  <a:gradFill rotWithShape="1">
                    <a:gsLst>
                      <a:gs pos="0">
                        <a:schemeClr val="accent6">
                          <a:tint val="44000"/>
                          <a:tint val="100000"/>
                          <a:shade val="100000"/>
                          <a:satMod val="130000"/>
                        </a:schemeClr>
                      </a:gs>
                      <a:gs pos="100000">
                        <a:schemeClr val="accent6">
                          <a:tint val="44000"/>
                          <a:tint val="50000"/>
                          <a:shade val="100000"/>
                          <a:satMod val="350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Chart'!$B$20</c15:sqref>
                        </c15:formulaRef>
                      </c:ext>
                    </c:extLst>
                    <c:strCache>
                      <c:ptCount val="1"/>
                      <c:pt idx="0">
                        <c:v>Future Technologies</c:v>
                      </c:pt>
                    </c:strCache>
                  </c:strRef>
                </c:cat>
                <c:val>
                  <c:numRef>
                    <c:extLst xmlns:c15="http://schemas.microsoft.com/office/drawing/2012/chart">
                      <c:ext xmlns:c15="http://schemas.microsoft.com/office/drawing/2012/chart" uri="{02D57815-91ED-43cb-92C2-25804820EDAC}">
                        <c15:formulaRef>
                          <c15:sqref>'All Ratings Bar Chart'!$D$20</c15:sqref>
                        </c15:formulaRef>
                      </c:ext>
                    </c:extLst>
                    <c:numCache>
                      <c:formatCode>General</c:formatCode>
                      <c:ptCount val="1"/>
                      <c:pt idx="0">
                        <c:v>46</c:v>
                      </c:pt>
                    </c:numCache>
                  </c:numRef>
                </c:val>
                <c:extLst xmlns:c15="http://schemas.microsoft.com/office/drawing/2012/chart">
                  <c:ext xmlns:c16="http://schemas.microsoft.com/office/drawing/2014/chart" uri="{C3380CC4-5D6E-409C-BE32-E72D297353CC}">
                    <c16:uniqueId val="{00000012-410A-45DC-AB77-D540A5C48B08}"/>
                  </c:ext>
                </c:extLst>
              </c15:ser>
            </c15:filteredBarSeries>
            <c15:filteredBarSeries>
              <c15:ser>
                <c:idx val="19"/>
                <c:order val="19"/>
                <c:tx>
                  <c:v>5 Stars</c:v>
                </c:tx>
                <c:spPr>
                  <a:gradFill rotWithShape="1">
                    <a:gsLst>
                      <a:gs pos="0">
                        <a:schemeClr val="accent6">
                          <a:tint val="37000"/>
                          <a:tint val="100000"/>
                          <a:shade val="100000"/>
                          <a:satMod val="130000"/>
                        </a:schemeClr>
                      </a:gs>
                      <a:gs pos="100000">
                        <a:schemeClr val="accent6">
                          <a:tint val="37000"/>
                          <a:tint val="50000"/>
                          <a:shade val="100000"/>
                          <a:satMod val="350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Chart'!$B$21</c15:sqref>
                        </c15:formulaRef>
                      </c:ext>
                    </c:extLst>
                    <c:strCache>
                      <c:ptCount val="1"/>
                      <c:pt idx="0">
                        <c:v>Future Technologies</c:v>
                      </c:pt>
                    </c:strCache>
                  </c:strRef>
                </c:cat>
                <c:val>
                  <c:numRef>
                    <c:extLst xmlns:c15="http://schemas.microsoft.com/office/drawing/2012/chart">
                      <c:ext xmlns:c15="http://schemas.microsoft.com/office/drawing/2012/chart" uri="{02D57815-91ED-43cb-92C2-25804820EDAC}">
                        <c15:formulaRef>
                          <c15:sqref>'All Ratings Bar Chart'!$D$21</c15:sqref>
                        </c15:formulaRef>
                      </c:ext>
                    </c:extLst>
                    <c:numCache>
                      <c:formatCode>General</c:formatCode>
                      <c:ptCount val="1"/>
                      <c:pt idx="0">
                        <c:v>69</c:v>
                      </c:pt>
                    </c:numCache>
                  </c:numRef>
                </c:val>
                <c:extLst xmlns:c15="http://schemas.microsoft.com/office/drawing/2012/chart">
                  <c:ext xmlns:c16="http://schemas.microsoft.com/office/drawing/2014/chart" uri="{C3380CC4-5D6E-409C-BE32-E72D297353CC}">
                    <c16:uniqueId val="{00000013-410A-45DC-AB77-D540A5C48B08}"/>
                  </c:ext>
                </c:extLst>
              </c15:ser>
            </c15:filteredBarSeries>
          </c:ext>
        </c:extLst>
      </c:barChart>
      <c:catAx>
        <c:axId val="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
        <c:crosses val="autoZero"/>
        <c:auto val="1"/>
        <c:lblAlgn val="ctr"/>
        <c:lblOffset val="100"/>
        <c:noMultiLvlLbl val="1"/>
      </c:catAx>
      <c:valAx>
        <c:axId val="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
        <c:crosses val="autoZero"/>
        <c:crossBetween val="between"/>
      </c:valAx>
      <c:spPr>
        <a:noFill/>
        <a:ln>
          <a:noFill/>
        </a:ln>
        <a:effectLst/>
      </c:spPr>
    </c:plotArea>
    <c:legend>
      <c:legendPos val="b"/>
      <c:layout>
        <c:manualLayout>
          <c:xMode val="edge"/>
          <c:yMode val="edge"/>
          <c:x val="6.7878336057178162E-2"/>
          <c:y val="0.85649210194303871"/>
          <c:w val="0.93212166394282192"/>
          <c:h val="9.359233527536751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1"/>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5.712031191538982E-2"/>
          <c:y val="0.12236888027348759"/>
          <c:w val="0.96057347670250892"/>
          <c:h val="0.71355884871279851"/>
        </c:manualLayout>
      </c:layout>
      <c:barChart>
        <c:barDir val="col"/>
        <c:grouping val="clustered"/>
        <c:varyColors val="0"/>
        <c:ser>
          <c:idx val="15"/>
          <c:order val="15"/>
          <c:tx>
            <c:v>1 Star</c:v>
          </c:tx>
          <c:spPr>
            <a:solidFill>
              <a:srgbClr val="D2A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Ratings Bar Chart'!$B$17</c:f>
              <c:strCache>
                <c:ptCount val="1"/>
                <c:pt idx="0">
                  <c:v>Future Technologies</c:v>
                </c:pt>
              </c:strCache>
            </c:strRef>
          </c:cat>
          <c:val>
            <c:numRef>
              <c:f>'All Ratings Bar Chart'!$D$17</c:f>
              <c:numCache>
                <c:formatCode>General</c:formatCode>
                <c:ptCount val="1"/>
                <c:pt idx="0">
                  <c:v>76</c:v>
                </c:pt>
              </c:numCache>
            </c:numRef>
          </c:val>
          <c:extLst>
            <c:ext xmlns:c16="http://schemas.microsoft.com/office/drawing/2014/chart" uri="{C3380CC4-5D6E-409C-BE32-E72D297353CC}">
              <c16:uniqueId val="{00000000-AE88-45C1-BDD2-94604A10AD75}"/>
            </c:ext>
          </c:extLst>
        </c:ser>
        <c:ser>
          <c:idx val="16"/>
          <c:order val="16"/>
          <c:tx>
            <c:v>2 Stars</c:v>
          </c:tx>
          <c:spPr>
            <a:solidFill>
              <a:srgbClr val="D2A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Ratings Bar Chart'!$B$18</c:f>
              <c:strCache>
                <c:ptCount val="1"/>
                <c:pt idx="0">
                  <c:v>Future Technologies</c:v>
                </c:pt>
              </c:strCache>
            </c:strRef>
          </c:cat>
          <c:val>
            <c:numRef>
              <c:f>'All Ratings Bar Chart'!$D$18</c:f>
              <c:numCache>
                <c:formatCode>General</c:formatCode>
                <c:ptCount val="1"/>
                <c:pt idx="0">
                  <c:v>54</c:v>
                </c:pt>
              </c:numCache>
            </c:numRef>
          </c:val>
          <c:extLst>
            <c:ext xmlns:c16="http://schemas.microsoft.com/office/drawing/2014/chart" uri="{C3380CC4-5D6E-409C-BE32-E72D297353CC}">
              <c16:uniqueId val="{00000001-AE88-45C1-BDD2-94604A10AD75}"/>
            </c:ext>
          </c:extLst>
        </c:ser>
        <c:ser>
          <c:idx val="17"/>
          <c:order val="17"/>
          <c:tx>
            <c:v>3 Stars</c:v>
          </c:tx>
          <c:spPr>
            <a:solidFill>
              <a:srgbClr val="D2A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Ratings Bar Chart'!$B$19</c:f>
              <c:strCache>
                <c:ptCount val="1"/>
                <c:pt idx="0">
                  <c:v>Future Technologies</c:v>
                </c:pt>
              </c:strCache>
            </c:strRef>
          </c:cat>
          <c:val>
            <c:numRef>
              <c:f>'All Ratings Bar Chart'!$D$19</c:f>
              <c:numCache>
                <c:formatCode>General</c:formatCode>
                <c:ptCount val="1"/>
                <c:pt idx="0">
                  <c:v>61</c:v>
                </c:pt>
              </c:numCache>
            </c:numRef>
          </c:val>
          <c:extLst>
            <c:ext xmlns:c16="http://schemas.microsoft.com/office/drawing/2014/chart" uri="{C3380CC4-5D6E-409C-BE32-E72D297353CC}">
              <c16:uniqueId val="{00000002-AE88-45C1-BDD2-94604A10AD75}"/>
            </c:ext>
          </c:extLst>
        </c:ser>
        <c:ser>
          <c:idx val="18"/>
          <c:order val="18"/>
          <c:tx>
            <c:v>4 Stars</c:v>
          </c:tx>
          <c:spPr>
            <a:solidFill>
              <a:srgbClr val="D2A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Ratings Bar Chart'!$B$20</c:f>
              <c:strCache>
                <c:ptCount val="1"/>
                <c:pt idx="0">
                  <c:v>Future Technologies</c:v>
                </c:pt>
              </c:strCache>
            </c:strRef>
          </c:cat>
          <c:val>
            <c:numRef>
              <c:f>'All Ratings Bar Chart'!$D$20</c:f>
              <c:numCache>
                <c:formatCode>General</c:formatCode>
                <c:ptCount val="1"/>
                <c:pt idx="0">
                  <c:v>46</c:v>
                </c:pt>
              </c:numCache>
            </c:numRef>
          </c:val>
          <c:extLst>
            <c:ext xmlns:c16="http://schemas.microsoft.com/office/drawing/2014/chart" uri="{C3380CC4-5D6E-409C-BE32-E72D297353CC}">
              <c16:uniqueId val="{00000003-AE88-45C1-BDD2-94604A10AD75}"/>
            </c:ext>
          </c:extLst>
        </c:ser>
        <c:ser>
          <c:idx val="19"/>
          <c:order val="19"/>
          <c:tx>
            <c:v>5 Stars</c:v>
          </c:tx>
          <c:spPr>
            <a:solidFill>
              <a:srgbClr val="D2A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Ratings Bar Chart'!$B$21</c:f>
              <c:strCache>
                <c:ptCount val="1"/>
                <c:pt idx="0">
                  <c:v>Future Technologies</c:v>
                </c:pt>
              </c:strCache>
            </c:strRef>
          </c:cat>
          <c:val>
            <c:numRef>
              <c:f>'All Ratings Bar Chart'!$D$21</c:f>
              <c:numCache>
                <c:formatCode>General</c:formatCode>
                <c:ptCount val="1"/>
                <c:pt idx="0">
                  <c:v>69</c:v>
                </c:pt>
              </c:numCache>
            </c:numRef>
          </c:val>
          <c:extLst>
            <c:ext xmlns:c16="http://schemas.microsoft.com/office/drawing/2014/chart" uri="{C3380CC4-5D6E-409C-BE32-E72D297353CC}">
              <c16:uniqueId val="{00000004-AE88-45C1-BDD2-94604A10AD75}"/>
            </c:ext>
          </c:extLst>
        </c:ser>
        <c:dLbls>
          <c:dLblPos val="outEnd"/>
          <c:showLegendKey val="0"/>
          <c:showVal val="1"/>
          <c:showCatName val="0"/>
          <c:showSerName val="0"/>
          <c:showPercent val="0"/>
          <c:showBubbleSize val="0"/>
        </c:dLbls>
        <c:gapWidth val="100"/>
        <c:overlap val="-24"/>
        <c:axId val="1"/>
        <c:axId val="2"/>
        <c:extLst>
          <c:ext xmlns:c15="http://schemas.microsoft.com/office/drawing/2012/chart" uri="{02D57815-91ED-43cb-92C2-25804820EDAC}">
            <c15:filteredBarSeries>
              <c15:ser>
                <c:idx val="0"/>
                <c:order val="0"/>
                <c:tx>
                  <c:v>1 Star</c:v>
                </c:tx>
                <c:spPr>
                  <a:gradFill rotWithShape="1">
                    <a:gsLst>
                      <a:gs pos="0">
                        <a:schemeClr val="accent6">
                          <a:shade val="36000"/>
                          <a:tint val="100000"/>
                          <a:shade val="100000"/>
                          <a:satMod val="130000"/>
                        </a:schemeClr>
                      </a:gs>
                      <a:gs pos="100000">
                        <a:schemeClr val="accent6">
                          <a:shade val="36000"/>
                          <a:tint val="50000"/>
                          <a:shade val="100000"/>
                          <a:satMod val="350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'All Ratings Bar Chart'!$B$2</c15:sqref>
                        </c15:formulaRef>
                      </c:ext>
                    </c:extLst>
                    <c:strCache>
                      <c:ptCount val="1"/>
                      <c:pt idx="0">
                        <c:v>Safety</c:v>
                      </c:pt>
                    </c:strCache>
                  </c:strRef>
                </c:cat>
                <c:val>
                  <c:numRef>
                    <c:extLst>
                      <c:ext uri="{02D57815-91ED-43cb-92C2-25804820EDAC}">
                        <c15:formulaRef>
                          <c15:sqref>'All Ratings Bar Chart'!$D$2</c15:sqref>
                        </c15:formulaRef>
                      </c:ext>
                    </c:extLst>
                    <c:numCache>
                      <c:formatCode>General</c:formatCode>
                      <c:ptCount val="1"/>
                      <c:pt idx="0">
                        <c:v>12</c:v>
                      </c:pt>
                    </c:numCache>
                  </c:numRef>
                </c:val>
                <c:extLst>
                  <c:ext xmlns:c16="http://schemas.microsoft.com/office/drawing/2014/chart" uri="{C3380CC4-5D6E-409C-BE32-E72D297353CC}">
                    <c16:uniqueId val="{00000005-AE88-45C1-BDD2-94604A10AD75}"/>
                  </c:ext>
                </c:extLst>
              </c15:ser>
            </c15:filteredBarSeries>
            <c15:filteredBarSeries>
              <c15:ser>
                <c:idx val="1"/>
                <c:order val="1"/>
                <c:tx>
                  <c:v>2 Stars</c:v>
                </c:tx>
                <c:spPr>
                  <a:gradFill rotWithShape="1">
                    <a:gsLst>
                      <a:gs pos="0">
                        <a:schemeClr val="accent6">
                          <a:shade val="43000"/>
                          <a:tint val="100000"/>
                          <a:shade val="100000"/>
                          <a:satMod val="130000"/>
                        </a:schemeClr>
                      </a:gs>
                      <a:gs pos="100000">
                        <a:schemeClr val="accent6">
                          <a:shade val="43000"/>
                          <a:tint val="50000"/>
                          <a:shade val="100000"/>
                          <a:satMod val="350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Chart'!$B$3</c15:sqref>
                        </c15:formulaRef>
                      </c:ext>
                    </c:extLst>
                    <c:strCache>
                      <c:ptCount val="1"/>
                      <c:pt idx="0">
                        <c:v>Safety</c:v>
                      </c:pt>
                    </c:strCache>
                  </c:strRef>
                </c:cat>
                <c:val>
                  <c:numRef>
                    <c:extLst xmlns:c15="http://schemas.microsoft.com/office/drawing/2012/chart">
                      <c:ext xmlns:c15="http://schemas.microsoft.com/office/drawing/2012/chart" uri="{02D57815-91ED-43cb-92C2-25804820EDAC}">
                        <c15:formulaRef>
                          <c15:sqref>'All Ratings Bar Chart'!$D$3</c15:sqref>
                        </c15:formulaRef>
                      </c:ext>
                    </c:extLst>
                    <c:numCache>
                      <c:formatCode>General</c:formatCode>
                      <c:ptCount val="1"/>
                      <c:pt idx="0">
                        <c:v>13</c:v>
                      </c:pt>
                    </c:numCache>
                  </c:numRef>
                </c:val>
                <c:extLst xmlns:c15="http://schemas.microsoft.com/office/drawing/2012/chart">
                  <c:ext xmlns:c16="http://schemas.microsoft.com/office/drawing/2014/chart" uri="{C3380CC4-5D6E-409C-BE32-E72D297353CC}">
                    <c16:uniqueId val="{00000006-AE88-45C1-BDD2-94604A10AD75}"/>
                  </c:ext>
                </c:extLst>
              </c15:ser>
            </c15:filteredBarSeries>
            <c15:filteredBarSeries>
              <c15:ser>
                <c:idx val="2"/>
                <c:order val="2"/>
                <c:tx>
                  <c:v>3 Stars</c:v>
                </c:tx>
                <c:spPr>
                  <a:gradFill rotWithShape="1">
                    <a:gsLst>
                      <a:gs pos="0">
                        <a:schemeClr val="accent6">
                          <a:shade val="50000"/>
                          <a:tint val="100000"/>
                          <a:shade val="100000"/>
                          <a:satMod val="130000"/>
                        </a:schemeClr>
                      </a:gs>
                      <a:gs pos="100000">
                        <a:schemeClr val="accent6">
                          <a:shade val="50000"/>
                          <a:tint val="50000"/>
                          <a:shade val="100000"/>
                          <a:satMod val="350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Chart'!$B$4</c15:sqref>
                        </c15:formulaRef>
                      </c:ext>
                    </c:extLst>
                    <c:strCache>
                      <c:ptCount val="1"/>
                      <c:pt idx="0">
                        <c:v>Safety</c:v>
                      </c:pt>
                    </c:strCache>
                  </c:strRef>
                </c:cat>
                <c:val>
                  <c:numRef>
                    <c:extLst xmlns:c15="http://schemas.microsoft.com/office/drawing/2012/chart">
                      <c:ext xmlns:c15="http://schemas.microsoft.com/office/drawing/2012/chart" uri="{02D57815-91ED-43cb-92C2-25804820EDAC}">
                        <c15:formulaRef>
                          <c15:sqref>'All Ratings Bar Chart'!$D$4</c15:sqref>
                        </c15:formulaRef>
                      </c:ext>
                    </c:extLst>
                    <c:numCache>
                      <c:formatCode>General</c:formatCode>
                      <c:ptCount val="1"/>
                      <c:pt idx="0">
                        <c:v>14</c:v>
                      </c:pt>
                    </c:numCache>
                  </c:numRef>
                </c:val>
                <c:extLst xmlns:c15="http://schemas.microsoft.com/office/drawing/2012/chart">
                  <c:ext xmlns:c16="http://schemas.microsoft.com/office/drawing/2014/chart" uri="{C3380CC4-5D6E-409C-BE32-E72D297353CC}">
                    <c16:uniqueId val="{00000007-AE88-45C1-BDD2-94604A10AD75}"/>
                  </c:ext>
                </c:extLst>
              </c15:ser>
            </c15:filteredBarSeries>
            <c15:filteredBarSeries>
              <c15:ser>
                <c:idx val="3"/>
                <c:order val="3"/>
                <c:tx>
                  <c:v>4 Stars</c:v>
                </c:tx>
                <c:spPr>
                  <a:gradFill rotWithShape="1">
                    <a:gsLst>
                      <a:gs pos="0">
                        <a:schemeClr val="accent6">
                          <a:shade val="56000"/>
                          <a:tint val="100000"/>
                          <a:shade val="100000"/>
                          <a:satMod val="130000"/>
                        </a:schemeClr>
                      </a:gs>
                      <a:gs pos="100000">
                        <a:schemeClr val="accent6">
                          <a:shade val="56000"/>
                          <a:tint val="50000"/>
                          <a:shade val="100000"/>
                          <a:satMod val="350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Chart'!$B$5</c15:sqref>
                        </c15:formulaRef>
                      </c:ext>
                    </c:extLst>
                    <c:strCache>
                      <c:ptCount val="1"/>
                      <c:pt idx="0">
                        <c:v>Safety</c:v>
                      </c:pt>
                    </c:strCache>
                  </c:strRef>
                </c:cat>
                <c:val>
                  <c:numRef>
                    <c:extLst xmlns:c15="http://schemas.microsoft.com/office/drawing/2012/chart">
                      <c:ext xmlns:c15="http://schemas.microsoft.com/office/drawing/2012/chart" uri="{02D57815-91ED-43cb-92C2-25804820EDAC}">
                        <c15:formulaRef>
                          <c15:sqref>'All Ratings Bar Chart'!$D$5</c15:sqref>
                        </c15:formulaRef>
                      </c:ext>
                    </c:extLst>
                    <c:numCache>
                      <c:formatCode>General</c:formatCode>
                      <c:ptCount val="1"/>
                      <c:pt idx="0">
                        <c:v>15</c:v>
                      </c:pt>
                    </c:numCache>
                  </c:numRef>
                </c:val>
                <c:extLst xmlns:c15="http://schemas.microsoft.com/office/drawing/2012/chart">
                  <c:ext xmlns:c16="http://schemas.microsoft.com/office/drawing/2014/chart" uri="{C3380CC4-5D6E-409C-BE32-E72D297353CC}">
                    <c16:uniqueId val="{00000008-AE88-45C1-BDD2-94604A10AD75}"/>
                  </c:ext>
                </c:extLst>
              </c15:ser>
            </c15:filteredBarSeries>
            <c15:filteredBarSeries>
              <c15:ser>
                <c:idx val="4"/>
                <c:order val="4"/>
                <c:tx>
                  <c:v>5 Stars</c:v>
                </c:tx>
                <c:spPr>
                  <a:gradFill rotWithShape="1">
                    <a:gsLst>
                      <a:gs pos="0">
                        <a:schemeClr val="accent6">
                          <a:shade val="63000"/>
                          <a:tint val="100000"/>
                          <a:shade val="100000"/>
                          <a:satMod val="130000"/>
                        </a:schemeClr>
                      </a:gs>
                      <a:gs pos="100000">
                        <a:schemeClr val="accent6">
                          <a:shade val="63000"/>
                          <a:tint val="50000"/>
                          <a:shade val="100000"/>
                          <a:satMod val="350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Chart'!$B$6</c15:sqref>
                        </c15:formulaRef>
                      </c:ext>
                    </c:extLst>
                    <c:strCache>
                      <c:ptCount val="1"/>
                      <c:pt idx="0">
                        <c:v>Safety</c:v>
                      </c:pt>
                    </c:strCache>
                  </c:strRef>
                </c:cat>
                <c:val>
                  <c:numRef>
                    <c:extLst xmlns:c15="http://schemas.microsoft.com/office/drawing/2012/chart">
                      <c:ext xmlns:c15="http://schemas.microsoft.com/office/drawing/2012/chart" uri="{02D57815-91ED-43cb-92C2-25804820EDAC}">
                        <c15:formulaRef>
                          <c15:sqref>'All Ratings Bar Chart'!$D$6</c15:sqref>
                        </c15:formulaRef>
                      </c:ext>
                    </c:extLst>
                    <c:numCache>
                      <c:formatCode>General</c:formatCode>
                      <c:ptCount val="1"/>
                      <c:pt idx="0">
                        <c:v>16</c:v>
                      </c:pt>
                    </c:numCache>
                  </c:numRef>
                </c:val>
                <c:extLst xmlns:c15="http://schemas.microsoft.com/office/drawing/2012/chart">
                  <c:ext xmlns:c16="http://schemas.microsoft.com/office/drawing/2014/chart" uri="{C3380CC4-5D6E-409C-BE32-E72D297353CC}">
                    <c16:uniqueId val="{00000009-AE88-45C1-BDD2-94604A10AD75}"/>
                  </c:ext>
                </c:extLst>
              </c15:ser>
            </c15:filteredBarSeries>
            <c15:filteredBarSeries>
              <c15:ser>
                <c:idx val="5"/>
                <c:order val="5"/>
                <c:tx>
                  <c:v>1 Star</c:v>
                </c:tx>
                <c:spPr>
                  <a:gradFill rotWithShape="1">
                    <a:gsLst>
                      <a:gs pos="0">
                        <a:schemeClr val="accent6">
                          <a:shade val="70000"/>
                          <a:tint val="100000"/>
                          <a:shade val="100000"/>
                          <a:satMod val="130000"/>
                        </a:schemeClr>
                      </a:gs>
                      <a:gs pos="100000">
                        <a:schemeClr val="accent6">
                          <a:shade val="70000"/>
                          <a:tint val="50000"/>
                          <a:shade val="100000"/>
                          <a:satMod val="350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Chart'!$B$7</c15:sqref>
                        </c15:formulaRef>
                      </c:ext>
                    </c:extLst>
                    <c:strCache>
                      <c:ptCount val="1"/>
                      <c:pt idx="0">
                        <c:v>Traffic</c:v>
                      </c:pt>
                    </c:strCache>
                  </c:strRef>
                </c:cat>
                <c:val>
                  <c:numRef>
                    <c:extLst xmlns:c15="http://schemas.microsoft.com/office/drawing/2012/chart">
                      <c:ext xmlns:c15="http://schemas.microsoft.com/office/drawing/2012/chart" uri="{02D57815-91ED-43cb-92C2-25804820EDAC}">
                        <c15:formulaRef>
                          <c15:sqref>'All Ratings Bar Chart'!$D$7</c15:sqref>
                        </c15:formulaRef>
                      </c:ext>
                    </c:extLst>
                    <c:numCache>
                      <c:formatCode>General</c:formatCode>
                      <c:ptCount val="1"/>
                      <c:pt idx="0">
                        <c:v>34</c:v>
                      </c:pt>
                    </c:numCache>
                  </c:numRef>
                </c:val>
                <c:extLst xmlns:c15="http://schemas.microsoft.com/office/drawing/2012/chart">
                  <c:ext xmlns:c16="http://schemas.microsoft.com/office/drawing/2014/chart" uri="{C3380CC4-5D6E-409C-BE32-E72D297353CC}">
                    <c16:uniqueId val="{0000000A-AE88-45C1-BDD2-94604A10AD75}"/>
                  </c:ext>
                </c:extLst>
              </c15:ser>
            </c15:filteredBarSeries>
            <c15:filteredBarSeries>
              <c15:ser>
                <c:idx val="6"/>
                <c:order val="6"/>
                <c:tx>
                  <c:v>2 Stars</c:v>
                </c:tx>
                <c:spPr>
                  <a:gradFill rotWithShape="1">
                    <a:gsLst>
                      <a:gs pos="0">
                        <a:schemeClr val="accent6">
                          <a:shade val="76000"/>
                          <a:tint val="100000"/>
                          <a:shade val="100000"/>
                          <a:satMod val="130000"/>
                        </a:schemeClr>
                      </a:gs>
                      <a:gs pos="100000">
                        <a:schemeClr val="accent6">
                          <a:shade val="76000"/>
                          <a:tint val="50000"/>
                          <a:shade val="100000"/>
                          <a:satMod val="350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Chart'!$B$8</c15:sqref>
                        </c15:formulaRef>
                      </c:ext>
                    </c:extLst>
                    <c:strCache>
                      <c:ptCount val="1"/>
                      <c:pt idx="0">
                        <c:v>Traffic</c:v>
                      </c:pt>
                    </c:strCache>
                  </c:strRef>
                </c:cat>
                <c:val>
                  <c:numRef>
                    <c:extLst xmlns:c15="http://schemas.microsoft.com/office/drawing/2012/chart">
                      <c:ext xmlns:c15="http://schemas.microsoft.com/office/drawing/2012/chart" uri="{02D57815-91ED-43cb-92C2-25804820EDAC}">
                        <c15:formulaRef>
                          <c15:sqref>'All Ratings Bar Chart'!$D$8</c15:sqref>
                        </c15:formulaRef>
                      </c:ext>
                    </c:extLst>
                    <c:numCache>
                      <c:formatCode>General</c:formatCode>
                      <c:ptCount val="1"/>
                      <c:pt idx="0">
                        <c:v>65</c:v>
                      </c:pt>
                    </c:numCache>
                  </c:numRef>
                </c:val>
                <c:extLst xmlns:c15="http://schemas.microsoft.com/office/drawing/2012/chart">
                  <c:ext xmlns:c16="http://schemas.microsoft.com/office/drawing/2014/chart" uri="{C3380CC4-5D6E-409C-BE32-E72D297353CC}">
                    <c16:uniqueId val="{0000000B-AE88-45C1-BDD2-94604A10AD75}"/>
                  </c:ext>
                </c:extLst>
              </c15:ser>
            </c15:filteredBarSeries>
            <c15:filteredBarSeries>
              <c15:ser>
                <c:idx val="7"/>
                <c:order val="7"/>
                <c:tx>
                  <c:v>3 Stars</c:v>
                </c:tx>
                <c:spPr>
                  <a:gradFill rotWithShape="1">
                    <a:gsLst>
                      <a:gs pos="0">
                        <a:schemeClr val="accent6">
                          <a:shade val="83000"/>
                          <a:tint val="100000"/>
                          <a:shade val="100000"/>
                          <a:satMod val="130000"/>
                        </a:schemeClr>
                      </a:gs>
                      <a:gs pos="100000">
                        <a:schemeClr val="accent6">
                          <a:shade val="83000"/>
                          <a:tint val="50000"/>
                          <a:shade val="100000"/>
                          <a:satMod val="350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Chart'!$B$9</c15:sqref>
                        </c15:formulaRef>
                      </c:ext>
                    </c:extLst>
                    <c:strCache>
                      <c:ptCount val="1"/>
                      <c:pt idx="0">
                        <c:v>Traffic</c:v>
                      </c:pt>
                    </c:strCache>
                  </c:strRef>
                </c:cat>
                <c:val>
                  <c:numRef>
                    <c:extLst xmlns:c15="http://schemas.microsoft.com/office/drawing/2012/chart">
                      <c:ext xmlns:c15="http://schemas.microsoft.com/office/drawing/2012/chart" uri="{02D57815-91ED-43cb-92C2-25804820EDAC}">
                        <c15:formulaRef>
                          <c15:sqref>'All Ratings Bar Chart'!$D$9</c15:sqref>
                        </c15:formulaRef>
                      </c:ext>
                    </c:extLst>
                    <c:numCache>
                      <c:formatCode>General</c:formatCode>
                      <c:ptCount val="1"/>
                      <c:pt idx="0">
                        <c:v>103</c:v>
                      </c:pt>
                    </c:numCache>
                  </c:numRef>
                </c:val>
                <c:extLst xmlns:c15="http://schemas.microsoft.com/office/drawing/2012/chart">
                  <c:ext xmlns:c16="http://schemas.microsoft.com/office/drawing/2014/chart" uri="{C3380CC4-5D6E-409C-BE32-E72D297353CC}">
                    <c16:uniqueId val="{0000000C-AE88-45C1-BDD2-94604A10AD75}"/>
                  </c:ext>
                </c:extLst>
              </c15:ser>
            </c15:filteredBarSeries>
            <c15:filteredBarSeries>
              <c15:ser>
                <c:idx val="8"/>
                <c:order val="8"/>
                <c:tx>
                  <c:v>4 Stars</c:v>
                </c:tx>
                <c:spPr>
                  <a:gradFill rotWithShape="1">
                    <a:gsLst>
                      <a:gs pos="0">
                        <a:schemeClr val="accent6">
                          <a:shade val="90000"/>
                          <a:tint val="100000"/>
                          <a:shade val="100000"/>
                          <a:satMod val="130000"/>
                        </a:schemeClr>
                      </a:gs>
                      <a:gs pos="100000">
                        <a:schemeClr val="accent6">
                          <a:shade val="90000"/>
                          <a:tint val="50000"/>
                          <a:shade val="100000"/>
                          <a:satMod val="350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Chart'!$B$10</c15:sqref>
                        </c15:formulaRef>
                      </c:ext>
                    </c:extLst>
                    <c:strCache>
                      <c:ptCount val="1"/>
                      <c:pt idx="0">
                        <c:v>Traffic</c:v>
                      </c:pt>
                    </c:strCache>
                  </c:strRef>
                </c:cat>
                <c:val>
                  <c:numRef>
                    <c:extLst xmlns:c15="http://schemas.microsoft.com/office/drawing/2012/chart">
                      <c:ext xmlns:c15="http://schemas.microsoft.com/office/drawing/2012/chart" uri="{02D57815-91ED-43cb-92C2-25804820EDAC}">
                        <c15:formulaRef>
                          <c15:sqref>'All Ratings Bar Chart'!$D$10</c15:sqref>
                        </c15:formulaRef>
                      </c:ext>
                    </c:extLst>
                    <c:numCache>
                      <c:formatCode>General</c:formatCode>
                      <c:ptCount val="1"/>
                      <c:pt idx="0">
                        <c:v>56</c:v>
                      </c:pt>
                    </c:numCache>
                  </c:numRef>
                </c:val>
                <c:extLst xmlns:c15="http://schemas.microsoft.com/office/drawing/2012/chart">
                  <c:ext xmlns:c16="http://schemas.microsoft.com/office/drawing/2014/chart" uri="{C3380CC4-5D6E-409C-BE32-E72D297353CC}">
                    <c16:uniqueId val="{0000000D-AE88-45C1-BDD2-94604A10AD75}"/>
                  </c:ext>
                </c:extLst>
              </c15:ser>
            </c15:filteredBarSeries>
            <c15:filteredBarSeries>
              <c15:ser>
                <c:idx val="9"/>
                <c:order val="9"/>
                <c:tx>
                  <c:v>5 Stars</c:v>
                </c:tx>
                <c:spPr>
                  <a:gradFill rotWithShape="1">
                    <a:gsLst>
                      <a:gs pos="0">
                        <a:schemeClr val="accent6">
                          <a:shade val="96000"/>
                          <a:tint val="100000"/>
                          <a:shade val="100000"/>
                          <a:satMod val="130000"/>
                        </a:schemeClr>
                      </a:gs>
                      <a:gs pos="100000">
                        <a:schemeClr val="accent6">
                          <a:shade val="96000"/>
                          <a:tint val="50000"/>
                          <a:shade val="100000"/>
                          <a:satMod val="350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Chart'!$B$11</c15:sqref>
                        </c15:formulaRef>
                      </c:ext>
                    </c:extLst>
                    <c:strCache>
                      <c:ptCount val="1"/>
                      <c:pt idx="0">
                        <c:v>Traffic</c:v>
                      </c:pt>
                    </c:strCache>
                  </c:strRef>
                </c:cat>
                <c:val>
                  <c:numRef>
                    <c:extLst xmlns:c15="http://schemas.microsoft.com/office/drawing/2012/chart">
                      <c:ext xmlns:c15="http://schemas.microsoft.com/office/drawing/2012/chart" uri="{02D57815-91ED-43cb-92C2-25804820EDAC}">
                        <c15:formulaRef>
                          <c15:sqref>'All Ratings Bar Chart'!$D$11</c15:sqref>
                        </c15:formulaRef>
                      </c:ext>
                    </c:extLst>
                    <c:numCache>
                      <c:formatCode>General</c:formatCode>
                      <c:ptCount val="1"/>
                      <c:pt idx="0">
                        <c:v>52</c:v>
                      </c:pt>
                    </c:numCache>
                  </c:numRef>
                </c:val>
                <c:extLst xmlns:c15="http://schemas.microsoft.com/office/drawing/2012/chart">
                  <c:ext xmlns:c16="http://schemas.microsoft.com/office/drawing/2014/chart" uri="{C3380CC4-5D6E-409C-BE32-E72D297353CC}">
                    <c16:uniqueId val="{0000000E-AE88-45C1-BDD2-94604A10AD75}"/>
                  </c:ext>
                </c:extLst>
              </c15:ser>
            </c15:filteredBarSeries>
            <c15:filteredBarSeries>
              <c15:ser>
                <c:idx val="10"/>
                <c:order val="10"/>
                <c:tx>
                  <c:v>1 Star</c:v>
                </c:tx>
                <c:spPr>
                  <a:gradFill rotWithShape="1">
                    <a:gsLst>
                      <a:gs pos="0">
                        <a:schemeClr val="accent6">
                          <a:tint val="97000"/>
                          <a:tint val="100000"/>
                          <a:shade val="100000"/>
                          <a:satMod val="130000"/>
                        </a:schemeClr>
                      </a:gs>
                      <a:gs pos="100000">
                        <a:schemeClr val="accent6">
                          <a:tint val="97000"/>
                          <a:tint val="50000"/>
                          <a:shade val="100000"/>
                          <a:satMod val="350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Chart'!$B$12</c15:sqref>
                        </c15:formulaRef>
                      </c:ext>
                    </c:extLst>
                    <c:strCache>
                      <c:ptCount val="1"/>
                      <c:pt idx="0">
                        <c:v>Truck Traffic</c:v>
                      </c:pt>
                    </c:strCache>
                  </c:strRef>
                </c:cat>
                <c:val>
                  <c:numRef>
                    <c:extLst xmlns:c15="http://schemas.microsoft.com/office/drawing/2012/chart">
                      <c:ext xmlns:c15="http://schemas.microsoft.com/office/drawing/2012/chart" uri="{02D57815-91ED-43cb-92C2-25804820EDAC}">
                        <c15:formulaRef>
                          <c15:sqref>'All Ratings Bar Chart'!$D$12</c15:sqref>
                        </c15:formulaRef>
                      </c:ext>
                    </c:extLst>
                    <c:numCache>
                      <c:formatCode>General</c:formatCode>
                      <c:ptCount val="1"/>
                      <c:pt idx="0">
                        <c:v>36</c:v>
                      </c:pt>
                    </c:numCache>
                  </c:numRef>
                </c:val>
                <c:extLst xmlns:c15="http://schemas.microsoft.com/office/drawing/2012/chart">
                  <c:ext xmlns:c16="http://schemas.microsoft.com/office/drawing/2014/chart" uri="{C3380CC4-5D6E-409C-BE32-E72D297353CC}">
                    <c16:uniqueId val="{0000000F-AE88-45C1-BDD2-94604A10AD75}"/>
                  </c:ext>
                </c:extLst>
              </c15:ser>
            </c15:filteredBarSeries>
            <c15:filteredBarSeries>
              <c15:ser>
                <c:idx val="11"/>
                <c:order val="11"/>
                <c:tx>
                  <c:v>2 Stars</c:v>
                </c:tx>
                <c:spPr>
                  <a:gradFill rotWithShape="1">
                    <a:gsLst>
                      <a:gs pos="0">
                        <a:schemeClr val="accent6">
                          <a:tint val="90000"/>
                          <a:tint val="100000"/>
                          <a:shade val="100000"/>
                          <a:satMod val="130000"/>
                        </a:schemeClr>
                      </a:gs>
                      <a:gs pos="100000">
                        <a:schemeClr val="accent6">
                          <a:tint val="90000"/>
                          <a:tint val="50000"/>
                          <a:shade val="100000"/>
                          <a:satMod val="350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Chart'!$B$13</c15:sqref>
                        </c15:formulaRef>
                      </c:ext>
                    </c:extLst>
                    <c:strCache>
                      <c:ptCount val="1"/>
                      <c:pt idx="0">
                        <c:v>Truck Traffic</c:v>
                      </c:pt>
                    </c:strCache>
                  </c:strRef>
                </c:cat>
                <c:val>
                  <c:numRef>
                    <c:extLst xmlns:c15="http://schemas.microsoft.com/office/drawing/2012/chart">
                      <c:ext xmlns:c15="http://schemas.microsoft.com/office/drawing/2012/chart" uri="{02D57815-91ED-43cb-92C2-25804820EDAC}">
                        <c15:formulaRef>
                          <c15:sqref>'All Ratings Bar Chart'!$D$13</c15:sqref>
                        </c15:formulaRef>
                      </c:ext>
                    </c:extLst>
                    <c:numCache>
                      <c:formatCode>General</c:formatCode>
                      <c:ptCount val="1"/>
                      <c:pt idx="0">
                        <c:v>69</c:v>
                      </c:pt>
                    </c:numCache>
                  </c:numRef>
                </c:val>
                <c:extLst xmlns:c15="http://schemas.microsoft.com/office/drawing/2012/chart">
                  <c:ext xmlns:c16="http://schemas.microsoft.com/office/drawing/2014/chart" uri="{C3380CC4-5D6E-409C-BE32-E72D297353CC}">
                    <c16:uniqueId val="{00000010-AE88-45C1-BDD2-94604A10AD75}"/>
                  </c:ext>
                </c:extLst>
              </c15:ser>
            </c15:filteredBarSeries>
            <c15:filteredBarSeries>
              <c15:ser>
                <c:idx val="12"/>
                <c:order val="12"/>
                <c:tx>
                  <c:v>3 Stars</c:v>
                </c:tx>
                <c:spPr>
                  <a:gradFill rotWithShape="1">
                    <a:gsLst>
                      <a:gs pos="0">
                        <a:schemeClr val="accent6">
                          <a:tint val="84000"/>
                          <a:tint val="100000"/>
                          <a:shade val="100000"/>
                          <a:satMod val="130000"/>
                        </a:schemeClr>
                      </a:gs>
                      <a:gs pos="100000">
                        <a:schemeClr val="accent6">
                          <a:tint val="84000"/>
                          <a:tint val="50000"/>
                          <a:shade val="100000"/>
                          <a:satMod val="350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Chart'!$B$14</c15:sqref>
                        </c15:formulaRef>
                      </c:ext>
                    </c:extLst>
                    <c:strCache>
                      <c:ptCount val="1"/>
                      <c:pt idx="0">
                        <c:v>Truck Traffic</c:v>
                      </c:pt>
                    </c:strCache>
                  </c:strRef>
                </c:cat>
                <c:val>
                  <c:numRef>
                    <c:extLst xmlns:c15="http://schemas.microsoft.com/office/drawing/2012/chart">
                      <c:ext xmlns:c15="http://schemas.microsoft.com/office/drawing/2012/chart" uri="{02D57815-91ED-43cb-92C2-25804820EDAC}">
                        <c15:formulaRef>
                          <c15:sqref>'All Ratings Bar Chart'!$D$14</c15:sqref>
                        </c15:formulaRef>
                      </c:ext>
                    </c:extLst>
                    <c:numCache>
                      <c:formatCode>General</c:formatCode>
                      <c:ptCount val="1"/>
                      <c:pt idx="0">
                        <c:v>112</c:v>
                      </c:pt>
                    </c:numCache>
                  </c:numRef>
                </c:val>
                <c:extLst xmlns:c15="http://schemas.microsoft.com/office/drawing/2012/chart">
                  <c:ext xmlns:c16="http://schemas.microsoft.com/office/drawing/2014/chart" uri="{C3380CC4-5D6E-409C-BE32-E72D297353CC}">
                    <c16:uniqueId val="{00000011-AE88-45C1-BDD2-94604A10AD75}"/>
                  </c:ext>
                </c:extLst>
              </c15:ser>
            </c15:filteredBarSeries>
            <c15:filteredBarSeries>
              <c15:ser>
                <c:idx val="13"/>
                <c:order val="13"/>
                <c:tx>
                  <c:v>4 Stars</c:v>
                </c:tx>
                <c:spPr>
                  <a:gradFill rotWithShape="1">
                    <a:gsLst>
                      <a:gs pos="0">
                        <a:schemeClr val="accent6">
                          <a:tint val="77000"/>
                          <a:tint val="100000"/>
                          <a:shade val="100000"/>
                          <a:satMod val="130000"/>
                        </a:schemeClr>
                      </a:gs>
                      <a:gs pos="100000">
                        <a:schemeClr val="accent6">
                          <a:tint val="77000"/>
                          <a:tint val="50000"/>
                          <a:shade val="100000"/>
                          <a:satMod val="350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Chart'!$B$15</c15:sqref>
                        </c15:formulaRef>
                      </c:ext>
                    </c:extLst>
                    <c:strCache>
                      <c:ptCount val="1"/>
                      <c:pt idx="0">
                        <c:v>Truck Traffic</c:v>
                      </c:pt>
                    </c:strCache>
                  </c:strRef>
                </c:cat>
                <c:val>
                  <c:numRef>
                    <c:extLst xmlns:c15="http://schemas.microsoft.com/office/drawing/2012/chart">
                      <c:ext xmlns:c15="http://schemas.microsoft.com/office/drawing/2012/chart" uri="{02D57815-91ED-43cb-92C2-25804820EDAC}">
                        <c15:formulaRef>
                          <c15:sqref>'All Ratings Bar Chart'!$D$15</c15:sqref>
                        </c15:formulaRef>
                      </c:ext>
                    </c:extLst>
                    <c:numCache>
                      <c:formatCode>General</c:formatCode>
                      <c:ptCount val="1"/>
                      <c:pt idx="0">
                        <c:v>68</c:v>
                      </c:pt>
                    </c:numCache>
                  </c:numRef>
                </c:val>
                <c:extLst xmlns:c15="http://schemas.microsoft.com/office/drawing/2012/chart">
                  <c:ext xmlns:c16="http://schemas.microsoft.com/office/drawing/2014/chart" uri="{C3380CC4-5D6E-409C-BE32-E72D297353CC}">
                    <c16:uniqueId val="{00000012-AE88-45C1-BDD2-94604A10AD75}"/>
                  </c:ext>
                </c:extLst>
              </c15:ser>
            </c15:filteredBarSeries>
            <c15:filteredBarSeries>
              <c15:ser>
                <c:idx val="14"/>
                <c:order val="14"/>
                <c:tx>
                  <c:v>5 Stars</c:v>
                </c:tx>
                <c:spPr>
                  <a:gradFill rotWithShape="1">
                    <a:gsLst>
                      <a:gs pos="0">
                        <a:schemeClr val="accent6">
                          <a:tint val="70000"/>
                          <a:tint val="100000"/>
                          <a:shade val="100000"/>
                          <a:satMod val="130000"/>
                        </a:schemeClr>
                      </a:gs>
                      <a:gs pos="100000">
                        <a:schemeClr val="accent6">
                          <a:tint val="70000"/>
                          <a:tint val="50000"/>
                          <a:shade val="100000"/>
                          <a:satMod val="350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Chart'!$B$16</c15:sqref>
                        </c15:formulaRef>
                      </c:ext>
                    </c:extLst>
                    <c:strCache>
                      <c:ptCount val="1"/>
                      <c:pt idx="0">
                        <c:v>Truck Traffic</c:v>
                      </c:pt>
                    </c:strCache>
                  </c:strRef>
                </c:cat>
                <c:val>
                  <c:numRef>
                    <c:extLst xmlns:c15="http://schemas.microsoft.com/office/drawing/2012/chart">
                      <c:ext xmlns:c15="http://schemas.microsoft.com/office/drawing/2012/chart" uri="{02D57815-91ED-43cb-92C2-25804820EDAC}">
                        <c15:formulaRef>
                          <c15:sqref>'All Ratings Bar Chart'!$D$16</c15:sqref>
                        </c15:formulaRef>
                      </c:ext>
                    </c:extLst>
                    <c:numCache>
                      <c:formatCode>General</c:formatCode>
                      <c:ptCount val="1"/>
                      <c:pt idx="0">
                        <c:v>19</c:v>
                      </c:pt>
                    </c:numCache>
                  </c:numRef>
                </c:val>
                <c:extLst xmlns:c15="http://schemas.microsoft.com/office/drawing/2012/chart">
                  <c:ext xmlns:c16="http://schemas.microsoft.com/office/drawing/2014/chart" uri="{C3380CC4-5D6E-409C-BE32-E72D297353CC}">
                    <c16:uniqueId val="{00000013-AE88-45C1-BDD2-94604A10AD75}"/>
                  </c:ext>
                </c:extLst>
              </c15:ser>
            </c15:filteredBarSeries>
          </c:ext>
        </c:extLst>
      </c:barChart>
      <c:catAx>
        <c:axId val="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
        <c:crosses val="autoZero"/>
        <c:auto val="1"/>
        <c:lblAlgn val="ctr"/>
        <c:lblOffset val="100"/>
        <c:noMultiLvlLbl val="1"/>
      </c:catAx>
      <c:valAx>
        <c:axId val="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
        <c:crosses val="autoZero"/>
        <c:crossBetween val="between"/>
      </c:valAx>
      <c:spPr>
        <a:noFill/>
        <a:ln>
          <a:noFill/>
        </a:ln>
        <a:effectLst/>
      </c:spPr>
    </c:plotArea>
    <c:legend>
      <c:legendPos val="b"/>
      <c:layout>
        <c:manualLayout>
          <c:xMode val="edge"/>
          <c:yMode val="edge"/>
          <c:x val="4.6229639264844039E-2"/>
          <c:y val="0.90914919757044277"/>
          <c:w val="0.95270884498455755"/>
          <c:h val="9.011719094934340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1"/>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7.4389217770563953E-2"/>
          <c:y val="3.1806067569939832E-2"/>
          <c:w val="0.96057347670250892"/>
          <c:h val="0.80650255560160244"/>
        </c:manualLayout>
      </c:layout>
      <c:barChart>
        <c:barDir val="col"/>
        <c:grouping val="clustered"/>
        <c:varyColors val="0"/>
        <c:ser>
          <c:idx val="10"/>
          <c:order val="10"/>
          <c:tx>
            <c:v>1 Star</c:v>
          </c:tx>
          <c:spPr>
            <a:solidFill>
              <a:srgbClr val="D2A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Ratings Bar Chart'!$B$12</c:f>
              <c:strCache>
                <c:ptCount val="1"/>
                <c:pt idx="0">
                  <c:v>Truck Traffic</c:v>
                </c:pt>
              </c:strCache>
            </c:strRef>
          </c:cat>
          <c:val>
            <c:numRef>
              <c:f>'All Ratings Bar Chart'!$D$12</c:f>
              <c:numCache>
                <c:formatCode>General</c:formatCode>
                <c:ptCount val="1"/>
                <c:pt idx="0">
                  <c:v>36</c:v>
                </c:pt>
              </c:numCache>
            </c:numRef>
          </c:val>
          <c:extLst>
            <c:ext xmlns:c16="http://schemas.microsoft.com/office/drawing/2014/chart" uri="{C3380CC4-5D6E-409C-BE32-E72D297353CC}">
              <c16:uniqueId val="{00000000-936F-410D-91DA-EE642E3DC7D9}"/>
            </c:ext>
          </c:extLst>
        </c:ser>
        <c:ser>
          <c:idx val="11"/>
          <c:order val="11"/>
          <c:tx>
            <c:v>2 Stars</c:v>
          </c:tx>
          <c:spPr>
            <a:solidFill>
              <a:srgbClr val="D2A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Ratings Bar Chart'!$B$13</c:f>
              <c:strCache>
                <c:ptCount val="1"/>
                <c:pt idx="0">
                  <c:v>Truck Traffic</c:v>
                </c:pt>
              </c:strCache>
            </c:strRef>
          </c:cat>
          <c:val>
            <c:numRef>
              <c:f>'All Ratings Bar Chart'!$D$13</c:f>
              <c:numCache>
                <c:formatCode>General</c:formatCode>
                <c:ptCount val="1"/>
                <c:pt idx="0">
                  <c:v>69</c:v>
                </c:pt>
              </c:numCache>
            </c:numRef>
          </c:val>
          <c:extLst>
            <c:ext xmlns:c16="http://schemas.microsoft.com/office/drawing/2014/chart" uri="{C3380CC4-5D6E-409C-BE32-E72D297353CC}">
              <c16:uniqueId val="{00000001-936F-410D-91DA-EE642E3DC7D9}"/>
            </c:ext>
          </c:extLst>
        </c:ser>
        <c:ser>
          <c:idx val="12"/>
          <c:order val="12"/>
          <c:tx>
            <c:v>3 Stars</c:v>
          </c:tx>
          <c:spPr>
            <a:solidFill>
              <a:srgbClr val="D2A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Ratings Bar Chart'!$B$14</c:f>
              <c:strCache>
                <c:ptCount val="1"/>
                <c:pt idx="0">
                  <c:v>Truck Traffic</c:v>
                </c:pt>
              </c:strCache>
            </c:strRef>
          </c:cat>
          <c:val>
            <c:numRef>
              <c:f>'All Ratings Bar Chart'!$D$14</c:f>
              <c:numCache>
                <c:formatCode>General</c:formatCode>
                <c:ptCount val="1"/>
                <c:pt idx="0">
                  <c:v>112</c:v>
                </c:pt>
              </c:numCache>
            </c:numRef>
          </c:val>
          <c:extLst>
            <c:ext xmlns:c16="http://schemas.microsoft.com/office/drawing/2014/chart" uri="{C3380CC4-5D6E-409C-BE32-E72D297353CC}">
              <c16:uniqueId val="{00000002-936F-410D-91DA-EE642E3DC7D9}"/>
            </c:ext>
          </c:extLst>
        </c:ser>
        <c:ser>
          <c:idx val="13"/>
          <c:order val="13"/>
          <c:tx>
            <c:v>4 Stars</c:v>
          </c:tx>
          <c:spPr>
            <a:solidFill>
              <a:srgbClr val="D2A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Ratings Bar Chart'!$B$15</c:f>
              <c:strCache>
                <c:ptCount val="1"/>
                <c:pt idx="0">
                  <c:v>Truck Traffic</c:v>
                </c:pt>
              </c:strCache>
            </c:strRef>
          </c:cat>
          <c:val>
            <c:numRef>
              <c:f>'All Ratings Bar Chart'!$D$15</c:f>
              <c:numCache>
                <c:formatCode>General</c:formatCode>
                <c:ptCount val="1"/>
                <c:pt idx="0">
                  <c:v>68</c:v>
                </c:pt>
              </c:numCache>
            </c:numRef>
          </c:val>
          <c:extLst>
            <c:ext xmlns:c16="http://schemas.microsoft.com/office/drawing/2014/chart" uri="{C3380CC4-5D6E-409C-BE32-E72D297353CC}">
              <c16:uniqueId val="{00000003-936F-410D-91DA-EE642E3DC7D9}"/>
            </c:ext>
          </c:extLst>
        </c:ser>
        <c:ser>
          <c:idx val="14"/>
          <c:order val="14"/>
          <c:tx>
            <c:v>5 Stars</c:v>
          </c:tx>
          <c:spPr>
            <a:solidFill>
              <a:srgbClr val="D2A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Ratings Bar Chart'!$B$16</c:f>
              <c:strCache>
                <c:ptCount val="1"/>
                <c:pt idx="0">
                  <c:v>Truck Traffic</c:v>
                </c:pt>
              </c:strCache>
            </c:strRef>
          </c:cat>
          <c:val>
            <c:numRef>
              <c:f>'All Ratings Bar Chart'!$D$16</c:f>
              <c:numCache>
                <c:formatCode>General</c:formatCode>
                <c:ptCount val="1"/>
                <c:pt idx="0">
                  <c:v>19</c:v>
                </c:pt>
              </c:numCache>
            </c:numRef>
          </c:val>
          <c:extLst>
            <c:ext xmlns:c16="http://schemas.microsoft.com/office/drawing/2014/chart" uri="{C3380CC4-5D6E-409C-BE32-E72D297353CC}">
              <c16:uniqueId val="{00000004-936F-410D-91DA-EE642E3DC7D9}"/>
            </c:ext>
          </c:extLst>
        </c:ser>
        <c:dLbls>
          <c:dLblPos val="outEnd"/>
          <c:showLegendKey val="0"/>
          <c:showVal val="1"/>
          <c:showCatName val="0"/>
          <c:showSerName val="0"/>
          <c:showPercent val="0"/>
          <c:showBubbleSize val="0"/>
        </c:dLbls>
        <c:gapWidth val="100"/>
        <c:overlap val="-24"/>
        <c:axId val="1"/>
        <c:axId val="2"/>
        <c:extLst>
          <c:ext xmlns:c15="http://schemas.microsoft.com/office/drawing/2012/chart" uri="{02D57815-91ED-43cb-92C2-25804820EDAC}">
            <c15:filteredBarSeries>
              <c15:ser>
                <c:idx val="0"/>
                <c:order val="0"/>
                <c:tx>
                  <c:v>1 Star</c:v>
                </c:tx>
                <c:spPr>
                  <a:gradFill rotWithShape="1">
                    <a:gsLst>
                      <a:gs pos="0">
                        <a:schemeClr val="accent6">
                          <a:shade val="36000"/>
                          <a:tint val="100000"/>
                          <a:shade val="100000"/>
                          <a:satMod val="130000"/>
                        </a:schemeClr>
                      </a:gs>
                      <a:gs pos="100000">
                        <a:schemeClr val="accent6">
                          <a:shade val="36000"/>
                          <a:tint val="50000"/>
                          <a:shade val="100000"/>
                          <a:satMod val="350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'All Ratings Bar Chart'!$B$2</c15:sqref>
                        </c15:formulaRef>
                      </c:ext>
                    </c:extLst>
                    <c:strCache>
                      <c:ptCount val="1"/>
                      <c:pt idx="0">
                        <c:v>Safety</c:v>
                      </c:pt>
                    </c:strCache>
                  </c:strRef>
                </c:cat>
                <c:val>
                  <c:numRef>
                    <c:extLst>
                      <c:ext uri="{02D57815-91ED-43cb-92C2-25804820EDAC}">
                        <c15:formulaRef>
                          <c15:sqref>'All Ratings Bar Chart'!$D$2</c15:sqref>
                        </c15:formulaRef>
                      </c:ext>
                    </c:extLst>
                    <c:numCache>
                      <c:formatCode>General</c:formatCode>
                      <c:ptCount val="1"/>
                      <c:pt idx="0">
                        <c:v>12</c:v>
                      </c:pt>
                    </c:numCache>
                  </c:numRef>
                </c:val>
                <c:extLst>
                  <c:ext xmlns:c16="http://schemas.microsoft.com/office/drawing/2014/chart" uri="{C3380CC4-5D6E-409C-BE32-E72D297353CC}">
                    <c16:uniqueId val="{00000005-936F-410D-91DA-EE642E3DC7D9}"/>
                  </c:ext>
                </c:extLst>
              </c15:ser>
            </c15:filteredBarSeries>
            <c15:filteredBarSeries>
              <c15:ser>
                <c:idx val="1"/>
                <c:order val="1"/>
                <c:tx>
                  <c:v>2 Stars</c:v>
                </c:tx>
                <c:spPr>
                  <a:gradFill rotWithShape="1">
                    <a:gsLst>
                      <a:gs pos="0">
                        <a:schemeClr val="accent6">
                          <a:shade val="43000"/>
                          <a:tint val="100000"/>
                          <a:shade val="100000"/>
                          <a:satMod val="130000"/>
                        </a:schemeClr>
                      </a:gs>
                      <a:gs pos="100000">
                        <a:schemeClr val="accent6">
                          <a:shade val="43000"/>
                          <a:tint val="50000"/>
                          <a:shade val="100000"/>
                          <a:satMod val="350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Chart'!$B$3</c15:sqref>
                        </c15:formulaRef>
                      </c:ext>
                    </c:extLst>
                    <c:strCache>
                      <c:ptCount val="1"/>
                      <c:pt idx="0">
                        <c:v>Safety</c:v>
                      </c:pt>
                    </c:strCache>
                  </c:strRef>
                </c:cat>
                <c:val>
                  <c:numRef>
                    <c:extLst xmlns:c15="http://schemas.microsoft.com/office/drawing/2012/chart">
                      <c:ext xmlns:c15="http://schemas.microsoft.com/office/drawing/2012/chart" uri="{02D57815-91ED-43cb-92C2-25804820EDAC}">
                        <c15:formulaRef>
                          <c15:sqref>'All Ratings Bar Chart'!$D$3</c15:sqref>
                        </c15:formulaRef>
                      </c:ext>
                    </c:extLst>
                    <c:numCache>
                      <c:formatCode>General</c:formatCode>
                      <c:ptCount val="1"/>
                      <c:pt idx="0">
                        <c:v>13</c:v>
                      </c:pt>
                    </c:numCache>
                  </c:numRef>
                </c:val>
                <c:extLst xmlns:c15="http://schemas.microsoft.com/office/drawing/2012/chart">
                  <c:ext xmlns:c16="http://schemas.microsoft.com/office/drawing/2014/chart" uri="{C3380CC4-5D6E-409C-BE32-E72D297353CC}">
                    <c16:uniqueId val="{00000006-936F-410D-91DA-EE642E3DC7D9}"/>
                  </c:ext>
                </c:extLst>
              </c15:ser>
            </c15:filteredBarSeries>
            <c15:filteredBarSeries>
              <c15:ser>
                <c:idx val="2"/>
                <c:order val="2"/>
                <c:tx>
                  <c:v>3 Stars</c:v>
                </c:tx>
                <c:spPr>
                  <a:gradFill rotWithShape="1">
                    <a:gsLst>
                      <a:gs pos="0">
                        <a:schemeClr val="accent6">
                          <a:shade val="50000"/>
                          <a:tint val="100000"/>
                          <a:shade val="100000"/>
                          <a:satMod val="130000"/>
                        </a:schemeClr>
                      </a:gs>
                      <a:gs pos="100000">
                        <a:schemeClr val="accent6">
                          <a:shade val="50000"/>
                          <a:tint val="50000"/>
                          <a:shade val="100000"/>
                          <a:satMod val="350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Chart'!$B$4</c15:sqref>
                        </c15:formulaRef>
                      </c:ext>
                    </c:extLst>
                    <c:strCache>
                      <c:ptCount val="1"/>
                      <c:pt idx="0">
                        <c:v>Safety</c:v>
                      </c:pt>
                    </c:strCache>
                  </c:strRef>
                </c:cat>
                <c:val>
                  <c:numRef>
                    <c:extLst xmlns:c15="http://schemas.microsoft.com/office/drawing/2012/chart">
                      <c:ext xmlns:c15="http://schemas.microsoft.com/office/drawing/2012/chart" uri="{02D57815-91ED-43cb-92C2-25804820EDAC}">
                        <c15:formulaRef>
                          <c15:sqref>'All Ratings Bar Chart'!$D$4</c15:sqref>
                        </c15:formulaRef>
                      </c:ext>
                    </c:extLst>
                    <c:numCache>
                      <c:formatCode>General</c:formatCode>
                      <c:ptCount val="1"/>
                      <c:pt idx="0">
                        <c:v>14</c:v>
                      </c:pt>
                    </c:numCache>
                  </c:numRef>
                </c:val>
                <c:extLst xmlns:c15="http://schemas.microsoft.com/office/drawing/2012/chart">
                  <c:ext xmlns:c16="http://schemas.microsoft.com/office/drawing/2014/chart" uri="{C3380CC4-5D6E-409C-BE32-E72D297353CC}">
                    <c16:uniqueId val="{00000007-936F-410D-91DA-EE642E3DC7D9}"/>
                  </c:ext>
                </c:extLst>
              </c15:ser>
            </c15:filteredBarSeries>
            <c15:filteredBarSeries>
              <c15:ser>
                <c:idx val="3"/>
                <c:order val="3"/>
                <c:tx>
                  <c:v>4 Stars</c:v>
                </c:tx>
                <c:spPr>
                  <a:gradFill rotWithShape="1">
                    <a:gsLst>
                      <a:gs pos="0">
                        <a:schemeClr val="accent6">
                          <a:shade val="56000"/>
                          <a:tint val="100000"/>
                          <a:shade val="100000"/>
                          <a:satMod val="130000"/>
                        </a:schemeClr>
                      </a:gs>
                      <a:gs pos="100000">
                        <a:schemeClr val="accent6">
                          <a:shade val="56000"/>
                          <a:tint val="50000"/>
                          <a:shade val="100000"/>
                          <a:satMod val="350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Chart'!$B$5</c15:sqref>
                        </c15:formulaRef>
                      </c:ext>
                    </c:extLst>
                    <c:strCache>
                      <c:ptCount val="1"/>
                      <c:pt idx="0">
                        <c:v>Safety</c:v>
                      </c:pt>
                    </c:strCache>
                  </c:strRef>
                </c:cat>
                <c:val>
                  <c:numRef>
                    <c:extLst xmlns:c15="http://schemas.microsoft.com/office/drawing/2012/chart">
                      <c:ext xmlns:c15="http://schemas.microsoft.com/office/drawing/2012/chart" uri="{02D57815-91ED-43cb-92C2-25804820EDAC}">
                        <c15:formulaRef>
                          <c15:sqref>'All Ratings Bar Chart'!$D$5</c15:sqref>
                        </c15:formulaRef>
                      </c:ext>
                    </c:extLst>
                    <c:numCache>
                      <c:formatCode>General</c:formatCode>
                      <c:ptCount val="1"/>
                      <c:pt idx="0">
                        <c:v>15</c:v>
                      </c:pt>
                    </c:numCache>
                  </c:numRef>
                </c:val>
                <c:extLst xmlns:c15="http://schemas.microsoft.com/office/drawing/2012/chart">
                  <c:ext xmlns:c16="http://schemas.microsoft.com/office/drawing/2014/chart" uri="{C3380CC4-5D6E-409C-BE32-E72D297353CC}">
                    <c16:uniqueId val="{00000008-936F-410D-91DA-EE642E3DC7D9}"/>
                  </c:ext>
                </c:extLst>
              </c15:ser>
            </c15:filteredBarSeries>
            <c15:filteredBarSeries>
              <c15:ser>
                <c:idx val="4"/>
                <c:order val="4"/>
                <c:tx>
                  <c:v>5 Stars</c:v>
                </c:tx>
                <c:spPr>
                  <a:gradFill rotWithShape="1">
                    <a:gsLst>
                      <a:gs pos="0">
                        <a:schemeClr val="accent6">
                          <a:shade val="63000"/>
                          <a:tint val="100000"/>
                          <a:shade val="100000"/>
                          <a:satMod val="130000"/>
                        </a:schemeClr>
                      </a:gs>
                      <a:gs pos="100000">
                        <a:schemeClr val="accent6">
                          <a:shade val="63000"/>
                          <a:tint val="50000"/>
                          <a:shade val="100000"/>
                          <a:satMod val="350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Chart'!$B$6</c15:sqref>
                        </c15:formulaRef>
                      </c:ext>
                    </c:extLst>
                    <c:strCache>
                      <c:ptCount val="1"/>
                      <c:pt idx="0">
                        <c:v>Safety</c:v>
                      </c:pt>
                    </c:strCache>
                  </c:strRef>
                </c:cat>
                <c:val>
                  <c:numRef>
                    <c:extLst xmlns:c15="http://schemas.microsoft.com/office/drawing/2012/chart">
                      <c:ext xmlns:c15="http://schemas.microsoft.com/office/drawing/2012/chart" uri="{02D57815-91ED-43cb-92C2-25804820EDAC}">
                        <c15:formulaRef>
                          <c15:sqref>'All Ratings Bar Chart'!$D$6</c15:sqref>
                        </c15:formulaRef>
                      </c:ext>
                    </c:extLst>
                    <c:numCache>
                      <c:formatCode>General</c:formatCode>
                      <c:ptCount val="1"/>
                      <c:pt idx="0">
                        <c:v>16</c:v>
                      </c:pt>
                    </c:numCache>
                  </c:numRef>
                </c:val>
                <c:extLst xmlns:c15="http://schemas.microsoft.com/office/drawing/2012/chart">
                  <c:ext xmlns:c16="http://schemas.microsoft.com/office/drawing/2014/chart" uri="{C3380CC4-5D6E-409C-BE32-E72D297353CC}">
                    <c16:uniqueId val="{00000009-936F-410D-91DA-EE642E3DC7D9}"/>
                  </c:ext>
                </c:extLst>
              </c15:ser>
            </c15:filteredBarSeries>
            <c15:filteredBarSeries>
              <c15:ser>
                <c:idx val="5"/>
                <c:order val="5"/>
                <c:tx>
                  <c:v>1 Star</c:v>
                </c:tx>
                <c:spPr>
                  <a:gradFill rotWithShape="1">
                    <a:gsLst>
                      <a:gs pos="0">
                        <a:schemeClr val="accent6">
                          <a:shade val="70000"/>
                          <a:tint val="100000"/>
                          <a:shade val="100000"/>
                          <a:satMod val="130000"/>
                        </a:schemeClr>
                      </a:gs>
                      <a:gs pos="100000">
                        <a:schemeClr val="accent6">
                          <a:shade val="70000"/>
                          <a:tint val="50000"/>
                          <a:shade val="100000"/>
                          <a:satMod val="350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Chart'!$B$7</c15:sqref>
                        </c15:formulaRef>
                      </c:ext>
                    </c:extLst>
                    <c:strCache>
                      <c:ptCount val="1"/>
                      <c:pt idx="0">
                        <c:v>Traffic</c:v>
                      </c:pt>
                    </c:strCache>
                  </c:strRef>
                </c:cat>
                <c:val>
                  <c:numRef>
                    <c:extLst xmlns:c15="http://schemas.microsoft.com/office/drawing/2012/chart">
                      <c:ext xmlns:c15="http://schemas.microsoft.com/office/drawing/2012/chart" uri="{02D57815-91ED-43cb-92C2-25804820EDAC}">
                        <c15:formulaRef>
                          <c15:sqref>'All Ratings Bar Chart'!$D$7</c15:sqref>
                        </c15:formulaRef>
                      </c:ext>
                    </c:extLst>
                    <c:numCache>
                      <c:formatCode>General</c:formatCode>
                      <c:ptCount val="1"/>
                      <c:pt idx="0">
                        <c:v>34</c:v>
                      </c:pt>
                    </c:numCache>
                  </c:numRef>
                </c:val>
                <c:extLst xmlns:c15="http://schemas.microsoft.com/office/drawing/2012/chart">
                  <c:ext xmlns:c16="http://schemas.microsoft.com/office/drawing/2014/chart" uri="{C3380CC4-5D6E-409C-BE32-E72D297353CC}">
                    <c16:uniqueId val="{0000000A-936F-410D-91DA-EE642E3DC7D9}"/>
                  </c:ext>
                </c:extLst>
              </c15:ser>
            </c15:filteredBarSeries>
            <c15:filteredBarSeries>
              <c15:ser>
                <c:idx val="6"/>
                <c:order val="6"/>
                <c:tx>
                  <c:v>2 Stars</c:v>
                </c:tx>
                <c:spPr>
                  <a:gradFill rotWithShape="1">
                    <a:gsLst>
                      <a:gs pos="0">
                        <a:schemeClr val="accent6">
                          <a:shade val="76000"/>
                          <a:tint val="100000"/>
                          <a:shade val="100000"/>
                          <a:satMod val="130000"/>
                        </a:schemeClr>
                      </a:gs>
                      <a:gs pos="100000">
                        <a:schemeClr val="accent6">
                          <a:shade val="76000"/>
                          <a:tint val="50000"/>
                          <a:shade val="100000"/>
                          <a:satMod val="350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Chart'!$B$8</c15:sqref>
                        </c15:formulaRef>
                      </c:ext>
                    </c:extLst>
                    <c:strCache>
                      <c:ptCount val="1"/>
                      <c:pt idx="0">
                        <c:v>Traffic</c:v>
                      </c:pt>
                    </c:strCache>
                  </c:strRef>
                </c:cat>
                <c:val>
                  <c:numRef>
                    <c:extLst xmlns:c15="http://schemas.microsoft.com/office/drawing/2012/chart">
                      <c:ext xmlns:c15="http://schemas.microsoft.com/office/drawing/2012/chart" uri="{02D57815-91ED-43cb-92C2-25804820EDAC}">
                        <c15:formulaRef>
                          <c15:sqref>'All Ratings Bar Chart'!$D$8</c15:sqref>
                        </c15:formulaRef>
                      </c:ext>
                    </c:extLst>
                    <c:numCache>
                      <c:formatCode>General</c:formatCode>
                      <c:ptCount val="1"/>
                      <c:pt idx="0">
                        <c:v>65</c:v>
                      </c:pt>
                    </c:numCache>
                  </c:numRef>
                </c:val>
                <c:extLst xmlns:c15="http://schemas.microsoft.com/office/drawing/2012/chart">
                  <c:ext xmlns:c16="http://schemas.microsoft.com/office/drawing/2014/chart" uri="{C3380CC4-5D6E-409C-BE32-E72D297353CC}">
                    <c16:uniqueId val="{0000000B-936F-410D-91DA-EE642E3DC7D9}"/>
                  </c:ext>
                </c:extLst>
              </c15:ser>
            </c15:filteredBarSeries>
            <c15:filteredBarSeries>
              <c15:ser>
                <c:idx val="7"/>
                <c:order val="7"/>
                <c:tx>
                  <c:v>3 Stars</c:v>
                </c:tx>
                <c:spPr>
                  <a:gradFill rotWithShape="1">
                    <a:gsLst>
                      <a:gs pos="0">
                        <a:schemeClr val="accent6">
                          <a:shade val="83000"/>
                          <a:tint val="100000"/>
                          <a:shade val="100000"/>
                          <a:satMod val="130000"/>
                        </a:schemeClr>
                      </a:gs>
                      <a:gs pos="100000">
                        <a:schemeClr val="accent6">
                          <a:shade val="83000"/>
                          <a:tint val="50000"/>
                          <a:shade val="100000"/>
                          <a:satMod val="350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Chart'!$B$9</c15:sqref>
                        </c15:formulaRef>
                      </c:ext>
                    </c:extLst>
                    <c:strCache>
                      <c:ptCount val="1"/>
                      <c:pt idx="0">
                        <c:v>Traffic</c:v>
                      </c:pt>
                    </c:strCache>
                  </c:strRef>
                </c:cat>
                <c:val>
                  <c:numRef>
                    <c:extLst xmlns:c15="http://schemas.microsoft.com/office/drawing/2012/chart">
                      <c:ext xmlns:c15="http://schemas.microsoft.com/office/drawing/2012/chart" uri="{02D57815-91ED-43cb-92C2-25804820EDAC}">
                        <c15:formulaRef>
                          <c15:sqref>'All Ratings Bar Chart'!$D$9</c15:sqref>
                        </c15:formulaRef>
                      </c:ext>
                    </c:extLst>
                    <c:numCache>
                      <c:formatCode>General</c:formatCode>
                      <c:ptCount val="1"/>
                      <c:pt idx="0">
                        <c:v>103</c:v>
                      </c:pt>
                    </c:numCache>
                  </c:numRef>
                </c:val>
                <c:extLst xmlns:c15="http://schemas.microsoft.com/office/drawing/2012/chart">
                  <c:ext xmlns:c16="http://schemas.microsoft.com/office/drawing/2014/chart" uri="{C3380CC4-5D6E-409C-BE32-E72D297353CC}">
                    <c16:uniqueId val="{0000000C-936F-410D-91DA-EE642E3DC7D9}"/>
                  </c:ext>
                </c:extLst>
              </c15:ser>
            </c15:filteredBarSeries>
            <c15:filteredBarSeries>
              <c15:ser>
                <c:idx val="8"/>
                <c:order val="8"/>
                <c:tx>
                  <c:v>4 Stars</c:v>
                </c:tx>
                <c:spPr>
                  <a:gradFill rotWithShape="1">
                    <a:gsLst>
                      <a:gs pos="0">
                        <a:schemeClr val="accent6">
                          <a:shade val="90000"/>
                          <a:tint val="100000"/>
                          <a:shade val="100000"/>
                          <a:satMod val="130000"/>
                        </a:schemeClr>
                      </a:gs>
                      <a:gs pos="100000">
                        <a:schemeClr val="accent6">
                          <a:shade val="90000"/>
                          <a:tint val="50000"/>
                          <a:shade val="100000"/>
                          <a:satMod val="350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Chart'!$B$10</c15:sqref>
                        </c15:formulaRef>
                      </c:ext>
                    </c:extLst>
                    <c:strCache>
                      <c:ptCount val="1"/>
                      <c:pt idx="0">
                        <c:v>Traffic</c:v>
                      </c:pt>
                    </c:strCache>
                  </c:strRef>
                </c:cat>
                <c:val>
                  <c:numRef>
                    <c:extLst xmlns:c15="http://schemas.microsoft.com/office/drawing/2012/chart">
                      <c:ext xmlns:c15="http://schemas.microsoft.com/office/drawing/2012/chart" uri="{02D57815-91ED-43cb-92C2-25804820EDAC}">
                        <c15:formulaRef>
                          <c15:sqref>'All Ratings Bar Chart'!$D$10</c15:sqref>
                        </c15:formulaRef>
                      </c:ext>
                    </c:extLst>
                    <c:numCache>
                      <c:formatCode>General</c:formatCode>
                      <c:ptCount val="1"/>
                      <c:pt idx="0">
                        <c:v>56</c:v>
                      </c:pt>
                    </c:numCache>
                  </c:numRef>
                </c:val>
                <c:extLst xmlns:c15="http://schemas.microsoft.com/office/drawing/2012/chart">
                  <c:ext xmlns:c16="http://schemas.microsoft.com/office/drawing/2014/chart" uri="{C3380CC4-5D6E-409C-BE32-E72D297353CC}">
                    <c16:uniqueId val="{0000000D-936F-410D-91DA-EE642E3DC7D9}"/>
                  </c:ext>
                </c:extLst>
              </c15:ser>
            </c15:filteredBarSeries>
            <c15:filteredBarSeries>
              <c15:ser>
                <c:idx val="9"/>
                <c:order val="9"/>
                <c:tx>
                  <c:v>5 Stars</c:v>
                </c:tx>
                <c:spPr>
                  <a:gradFill rotWithShape="1">
                    <a:gsLst>
                      <a:gs pos="0">
                        <a:schemeClr val="accent6">
                          <a:shade val="96000"/>
                          <a:tint val="100000"/>
                          <a:shade val="100000"/>
                          <a:satMod val="130000"/>
                        </a:schemeClr>
                      </a:gs>
                      <a:gs pos="100000">
                        <a:schemeClr val="accent6">
                          <a:shade val="96000"/>
                          <a:tint val="50000"/>
                          <a:shade val="100000"/>
                          <a:satMod val="350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Chart'!$B$11</c15:sqref>
                        </c15:formulaRef>
                      </c:ext>
                    </c:extLst>
                    <c:strCache>
                      <c:ptCount val="1"/>
                      <c:pt idx="0">
                        <c:v>Traffic</c:v>
                      </c:pt>
                    </c:strCache>
                  </c:strRef>
                </c:cat>
                <c:val>
                  <c:numRef>
                    <c:extLst xmlns:c15="http://schemas.microsoft.com/office/drawing/2012/chart">
                      <c:ext xmlns:c15="http://schemas.microsoft.com/office/drawing/2012/chart" uri="{02D57815-91ED-43cb-92C2-25804820EDAC}">
                        <c15:formulaRef>
                          <c15:sqref>'All Ratings Bar Chart'!$D$11</c15:sqref>
                        </c15:formulaRef>
                      </c:ext>
                    </c:extLst>
                    <c:numCache>
                      <c:formatCode>General</c:formatCode>
                      <c:ptCount val="1"/>
                      <c:pt idx="0">
                        <c:v>52</c:v>
                      </c:pt>
                    </c:numCache>
                  </c:numRef>
                </c:val>
                <c:extLst xmlns:c15="http://schemas.microsoft.com/office/drawing/2012/chart">
                  <c:ext xmlns:c16="http://schemas.microsoft.com/office/drawing/2014/chart" uri="{C3380CC4-5D6E-409C-BE32-E72D297353CC}">
                    <c16:uniqueId val="{0000000E-936F-410D-91DA-EE642E3DC7D9}"/>
                  </c:ext>
                </c:extLst>
              </c15:ser>
            </c15:filteredBarSeries>
            <c15:filteredBarSeries>
              <c15:ser>
                <c:idx val="15"/>
                <c:order val="15"/>
                <c:tx>
                  <c:v>1 Star</c:v>
                </c:tx>
                <c:spPr>
                  <a:gradFill rotWithShape="1">
                    <a:gsLst>
                      <a:gs pos="0">
                        <a:schemeClr val="accent6">
                          <a:tint val="64000"/>
                          <a:tint val="100000"/>
                          <a:shade val="100000"/>
                          <a:satMod val="130000"/>
                        </a:schemeClr>
                      </a:gs>
                      <a:gs pos="100000">
                        <a:schemeClr val="accent6">
                          <a:tint val="64000"/>
                          <a:tint val="50000"/>
                          <a:shade val="100000"/>
                          <a:satMod val="350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Chart'!$B$17</c15:sqref>
                        </c15:formulaRef>
                      </c:ext>
                    </c:extLst>
                    <c:strCache>
                      <c:ptCount val="1"/>
                      <c:pt idx="0">
                        <c:v>Future Technologies</c:v>
                      </c:pt>
                    </c:strCache>
                  </c:strRef>
                </c:cat>
                <c:val>
                  <c:numRef>
                    <c:extLst xmlns:c15="http://schemas.microsoft.com/office/drawing/2012/chart">
                      <c:ext xmlns:c15="http://schemas.microsoft.com/office/drawing/2012/chart" uri="{02D57815-91ED-43cb-92C2-25804820EDAC}">
                        <c15:formulaRef>
                          <c15:sqref>'All Ratings Bar Chart'!$D$17</c15:sqref>
                        </c15:formulaRef>
                      </c:ext>
                    </c:extLst>
                    <c:numCache>
                      <c:formatCode>General</c:formatCode>
                      <c:ptCount val="1"/>
                      <c:pt idx="0">
                        <c:v>76</c:v>
                      </c:pt>
                    </c:numCache>
                  </c:numRef>
                </c:val>
                <c:extLst xmlns:c15="http://schemas.microsoft.com/office/drawing/2012/chart">
                  <c:ext xmlns:c16="http://schemas.microsoft.com/office/drawing/2014/chart" uri="{C3380CC4-5D6E-409C-BE32-E72D297353CC}">
                    <c16:uniqueId val="{0000000F-936F-410D-91DA-EE642E3DC7D9}"/>
                  </c:ext>
                </c:extLst>
              </c15:ser>
            </c15:filteredBarSeries>
            <c15:filteredBarSeries>
              <c15:ser>
                <c:idx val="16"/>
                <c:order val="16"/>
                <c:tx>
                  <c:v>2 Stars</c:v>
                </c:tx>
                <c:spPr>
                  <a:gradFill rotWithShape="1">
                    <a:gsLst>
                      <a:gs pos="0">
                        <a:schemeClr val="accent6">
                          <a:tint val="57000"/>
                          <a:tint val="100000"/>
                          <a:shade val="100000"/>
                          <a:satMod val="130000"/>
                        </a:schemeClr>
                      </a:gs>
                      <a:gs pos="100000">
                        <a:schemeClr val="accent6">
                          <a:tint val="57000"/>
                          <a:tint val="50000"/>
                          <a:shade val="100000"/>
                          <a:satMod val="350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Chart'!$B$18</c15:sqref>
                        </c15:formulaRef>
                      </c:ext>
                    </c:extLst>
                    <c:strCache>
                      <c:ptCount val="1"/>
                      <c:pt idx="0">
                        <c:v>Future Technologies</c:v>
                      </c:pt>
                    </c:strCache>
                  </c:strRef>
                </c:cat>
                <c:val>
                  <c:numRef>
                    <c:extLst xmlns:c15="http://schemas.microsoft.com/office/drawing/2012/chart">
                      <c:ext xmlns:c15="http://schemas.microsoft.com/office/drawing/2012/chart" uri="{02D57815-91ED-43cb-92C2-25804820EDAC}">
                        <c15:formulaRef>
                          <c15:sqref>'All Ratings Bar Chart'!$D$18</c15:sqref>
                        </c15:formulaRef>
                      </c:ext>
                    </c:extLst>
                    <c:numCache>
                      <c:formatCode>General</c:formatCode>
                      <c:ptCount val="1"/>
                      <c:pt idx="0">
                        <c:v>54</c:v>
                      </c:pt>
                    </c:numCache>
                  </c:numRef>
                </c:val>
                <c:extLst xmlns:c15="http://schemas.microsoft.com/office/drawing/2012/chart">
                  <c:ext xmlns:c16="http://schemas.microsoft.com/office/drawing/2014/chart" uri="{C3380CC4-5D6E-409C-BE32-E72D297353CC}">
                    <c16:uniqueId val="{00000010-936F-410D-91DA-EE642E3DC7D9}"/>
                  </c:ext>
                </c:extLst>
              </c15:ser>
            </c15:filteredBarSeries>
            <c15:filteredBarSeries>
              <c15:ser>
                <c:idx val="17"/>
                <c:order val="17"/>
                <c:tx>
                  <c:v>3 Stars</c:v>
                </c:tx>
                <c:spPr>
                  <a:gradFill rotWithShape="1">
                    <a:gsLst>
                      <a:gs pos="0">
                        <a:schemeClr val="accent6">
                          <a:tint val="50000"/>
                          <a:tint val="100000"/>
                          <a:shade val="100000"/>
                          <a:satMod val="130000"/>
                        </a:schemeClr>
                      </a:gs>
                      <a:gs pos="100000">
                        <a:schemeClr val="accent6">
                          <a:tint val="50000"/>
                          <a:tint val="50000"/>
                          <a:shade val="100000"/>
                          <a:satMod val="350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Chart'!$B$19</c15:sqref>
                        </c15:formulaRef>
                      </c:ext>
                    </c:extLst>
                    <c:strCache>
                      <c:ptCount val="1"/>
                      <c:pt idx="0">
                        <c:v>Future Technologies</c:v>
                      </c:pt>
                    </c:strCache>
                  </c:strRef>
                </c:cat>
                <c:val>
                  <c:numRef>
                    <c:extLst xmlns:c15="http://schemas.microsoft.com/office/drawing/2012/chart">
                      <c:ext xmlns:c15="http://schemas.microsoft.com/office/drawing/2012/chart" uri="{02D57815-91ED-43cb-92C2-25804820EDAC}">
                        <c15:formulaRef>
                          <c15:sqref>'All Ratings Bar Chart'!$D$19</c15:sqref>
                        </c15:formulaRef>
                      </c:ext>
                    </c:extLst>
                    <c:numCache>
                      <c:formatCode>General</c:formatCode>
                      <c:ptCount val="1"/>
                      <c:pt idx="0">
                        <c:v>61</c:v>
                      </c:pt>
                    </c:numCache>
                  </c:numRef>
                </c:val>
                <c:extLst xmlns:c15="http://schemas.microsoft.com/office/drawing/2012/chart">
                  <c:ext xmlns:c16="http://schemas.microsoft.com/office/drawing/2014/chart" uri="{C3380CC4-5D6E-409C-BE32-E72D297353CC}">
                    <c16:uniqueId val="{00000011-936F-410D-91DA-EE642E3DC7D9}"/>
                  </c:ext>
                </c:extLst>
              </c15:ser>
            </c15:filteredBarSeries>
            <c15:filteredBarSeries>
              <c15:ser>
                <c:idx val="18"/>
                <c:order val="18"/>
                <c:tx>
                  <c:v>4 Stars</c:v>
                </c:tx>
                <c:spPr>
                  <a:gradFill rotWithShape="1">
                    <a:gsLst>
                      <a:gs pos="0">
                        <a:schemeClr val="accent6">
                          <a:tint val="44000"/>
                          <a:tint val="100000"/>
                          <a:shade val="100000"/>
                          <a:satMod val="130000"/>
                        </a:schemeClr>
                      </a:gs>
                      <a:gs pos="100000">
                        <a:schemeClr val="accent6">
                          <a:tint val="44000"/>
                          <a:tint val="50000"/>
                          <a:shade val="100000"/>
                          <a:satMod val="350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Chart'!$B$20</c15:sqref>
                        </c15:formulaRef>
                      </c:ext>
                    </c:extLst>
                    <c:strCache>
                      <c:ptCount val="1"/>
                      <c:pt idx="0">
                        <c:v>Future Technologies</c:v>
                      </c:pt>
                    </c:strCache>
                  </c:strRef>
                </c:cat>
                <c:val>
                  <c:numRef>
                    <c:extLst xmlns:c15="http://schemas.microsoft.com/office/drawing/2012/chart">
                      <c:ext xmlns:c15="http://schemas.microsoft.com/office/drawing/2012/chart" uri="{02D57815-91ED-43cb-92C2-25804820EDAC}">
                        <c15:formulaRef>
                          <c15:sqref>'All Ratings Bar Chart'!$D$20</c15:sqref>
                        </c15:formulaRef>
                      </c:ext>
                    </c:extLst>
                    <c:numCache>
                      <c:formatCode>General</c:formatCode>
                      <c:ptCount val="1"/>
                      <c:pt idx="0">
                        <c:v>46</c:v>
                      </c:pt>
                    </c:numCache>
                  </c:numRef>
                </c:val>
                <c:extLst xmlns:c15="http://schemas.microsoft.com/office/drawing/2012/chart">
                  <c:ext xmlns:c16="http://schemas.microsoft.com/office/drawing/2014/chart" uri="{C3380CC4-5D6E-409C-BE32-E72D297353CC}">
                    <c16:uniqueId val="{00000012-936F-410D-91DA-EE642E3DC7D9}"/>
                  </c:ext>
                </c:extLst>
              </c15:ser>
            </c15:filteredBarSeries>
            <c15:filteredBarSeries>
              <c15:ser>
                <c:idx val="19"/>
                <c:order val="19"/>
                <c:tx>
                  <c:v>5 Stars</c:v>
                </c:tx>
                <c:spPr>
                  <a:gradFill rotWithShape="1">
                    <a:gsLst>
                      <a:gs pos="0">
                        <a:schemeClr val="accent6">
                          <a:tint val="37000"/>
                          <a:tint val="100000"/>
                          <a:shade val="100000"/>
                          <a:satMod val="130000"/>
                        </a:schemeClr>
                      </a:gs>
                      <a:gs pos="100000">
                        <a:schemeClr val="accent6">
                          <a:tint val="37000"/>
                          <a:tint val="50000"/>
                          <a:shade val="100000"/>
                          <a:satMod val="350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Chart'!$B$21</c15:sqref>
                        </c15:formulaRef>
                      </c:ext>
                    </c:extLst>
                    <c:strCache>
                      <c:ptCount val="1"/>
                      <c:pt idx="0">
                        <c:v>Future Technologies</c:v>
                      </c:pt>
                    </c:strCache>
                  </c:strRef>
                </c:cat>
                <c:val>
                  <c:numRef>
                    <c:extLst xmlns:c15="http://schemas.microsoft.com/office/drawing/2012/chart">
                      <c:ext xmlns:c15="http://schemas.microsoft.com/office/drawing/2012/chart" uri="{02D57815-91ED-43cb-92C2-25804820EDAC}">
                        <c15:formulaRef>
                          <c15:sqref>'All Ratings Bar Chart'!$D$21</c15:sqref>
                        </c15:formulaRef>
                      </c:ext>
                    </c:extLst>
                    <c:numCache>
                      <c:formatCode>General</c:formatCode>
                      <c:ptCount val="1"/>
                      <c:pt idx="0">
                        <c:v>69</c:v>
                      </c:pt>
                    </c:numCache>
                  </c:numRef>
                </c:val>
                <c:extLst xmlns:c15="http://schemas.microsoft.com/office/drawing/2012/chart">
                  <c:ext xmlns:c16="http://schemas.microsoft.com/office/drawing/2014/chart" uri="{C3380CC4-5D6E-409C-BE32-E72D297353CC}">
                    <c16:uniqueId val="{00000013-936F-410D-91DA-EE642E3DC7D9}"/>
                  </c:ext>
                </c:extLst>
              </c15:ser>
            </c15:filteredBarSeries>
          </c:ext>
        </c:extLst>
      </c:barChart>
      <c:catAx>
        <c:axId val="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
        <c:crosses val="autoZero"/>
        <c:auto val="1"/>
        <c:lblAlgn val="ctr"/>
        <c:lblOffset val="100"/>
        <c:noMultiLvlLbl val="1"/>
      </c:catAx>
      <c:valAx>
        <c:axId val="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
        <c:crosses val="autoZero"/>
        <c:crossBetween val="between"/>
      </c:valAx>
      <c:spPr>
        <a:noFill/>
        <a:ln>
          <a:noFill/>
        </a:ln>
        <a:effectLst/>
      </c:spPr>
    </c:plotArea>
    <c:legend>
      <c:legendPos val="b"/>
      <c:layout>
        <c:manualLayout>
          <c:xMode val="edge"/>
          <c:yMode val="edge"/>
          <c:x val="7.4157451617882078E-2"/>
          <c:y val="0.89614228034297927"/>
          <c:w val="0.92440116704589004"/>
          <c:h val="0.1038577004993857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1"/>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6.7789842866492672E-2"/>
          <c:y val="6.294350903969366E-2"/>
          <c:w val="0.96057347670250892"/>
          <c:h val="0.71449141460932919"/>
        </c:manualLayout>
      </c:layout>
      <c:barChart>
        <c:barDir val="col"/>
        <c:grouping val="clustered"/>
        <c:varyColors val="0"/>
        <c:ser>
          <c:idx val="0"/>
          <c:order val="0"/>
          <c:tx>
            <c:v>1 Star</c:v>
          </c:tx>
          <c:spPr>
            <a:solidFill>
              <a:srgbClr val="D2A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Ratings Bar Chart'!$B$2</c:f>
              <c:strCache>
                <c:ptCount val="1"/>
                <c:pt idx="0">
                  <c:v>Safety</c:v>
                </c:pt>
              </c:strCache>
              <c:extLst xmlns:c15="http://schemas.microsoft.com/office/drawing/2012/chart"/>
            </c:strRef>
          </c:cat>
          <c:val>
            <c:numRef>
              <c:f>'All Ratings Bar Chart'!$D$2</c:f>
              <c:numCache>
                <c:formatCode>General</c:formatCode>
                <c:ptCount val="1"/>
                <c:pt idx="0">
                  <c:v>12</c:v>
                </c:pt>
              </c:numCache>
              <c:extLst xmlns:c15="http://schemas.microsoft.com/office/drawing/2012/chart"/>
            </c:numRef>
          </c:val>
          <c:extLst xmlns:c15="http://schemas.microsoft.com/office/drawing/2012/chart">
            <c:ext xmlns:c16="http://schemas.microsoft.com/office/drawing/2014/chart" uri="{C3380CC4-5D6E-409C-BE32-E72D297353CC}">
              <c16:uniqueId val="{00000000-EF98-4997-A683-A076BEE83790}"/>
            </c:ext>
          </c:extLst>
        </c:ser>
        <c:ser>
          <c:idx val="1"/>
          <c:order val="1"/>
          <c:tx>
            <c:v>2 Stars</c:v>
          </c:tx>
          <c:spPr>
            <a:solidFill>
              <a:srgbClr val="D2A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Ratings Bar Chart'!$B$3</c:f>
              <c:strCache>
                <c:ptCount val="1"/>
                <c:pt idx="0">
                  <c:v>Safety</c:v>
                </c:pt>
              </c:strCache>
              <c:extLst xmlns:c15="http://schemas.microsoft.com/office/drawing/2012/chart"/>
            </c:strRef>
          </c:cat>
          <c:val>
            <c:numRef>
              <c:f>'All Ratings Bar Chart'!$D$3</c:f>
              <c:numCache>
                <c:formatCode>General</c:formatCode>
                <c:ptCount val="1"/>
                <c:pt idx="0">
                  <c:v>34</c:v>
                </c:pt>
              </c:numCache>
              <c:extLst xmlns:c15="http://schemas.microsoft.com/office/drawing/2012/chart"/>
            </c:numRef>
          </c:val>
          <c:extLst xmlns:c15="http://schemas.microsoft.com/office/drawing/2012/chart">
            <c:ext xmlns:c16="http://schemas.microsoft.com/office/drawing/2014/chart" uri="{C3380CC4-5D6E-409C-BE32-E72D297353CC}">
              <c16:uniqueId val="{00000001-EF98-4997-A683-A076BEE83790}"/>
            </c:ext>
          </c:extLst>
        </c:ser>
        <c:ser>
          <c:idx val="2"/>
          <c:order val="2"/>
          <c:tx>
            <c:v>3 Stars</c:v>
          </c:tx>
          <c:spPr>
            <a:solidFill>
              <a:srgbClr val="D2A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Ratings Bar Chart'!$B$4</c:f>
              <c:strCache>
                <c:ptCount val="1"/>
                <c:pt idx="0">
                  <c:v>Safety</c:v>
                </c:pt>
              </c:strCache>
              <c:extLst xmlns:c15="http://schemas.microsoft.com/office/drawing/2012/chart"/>
            </c:strRef>
          </c:cat>
          <c:val>
            <c:numRef>
              <c:f>'All Ratings Bar Chart'!$D$4</c:f>
              <c:numCache>
                <c:formatCode>General</c:formatCode>
                <c:ptCount val="1"/>
                <c:pt idx="0">
                  <c:v>126</c:v>
                </c:pt>
              </c:numCache>
              <c:extLst xmlns:c15="http://schemas.microsoft.com/office/drawing/2012/chart"/>
            </c:numRef>
          </c:val>
          <c:extLst xmlns:c15="http://schemas.microsoft.com/office/drawing/2012/chart">
            <c:ext xmlns:c16="http://schemas.microsoft.com/office/drawing/2014/chart" uri="{C3380CC4-5D6E-409C-BE32-E72D297353CC}">
              <c16:uniqueId val="{00000002-EF98-4997-A683-A076BEE83790}"/>
            </c:ext>
          </c:extLst>
        </c:ser>
        <c:ser>
          <c:idx val="3"/>
          <c:order val="3"/>
          <c:tx>
            <c:v>4 Stars</c:v>
          </c:tx>
          <c:spPr>
            <a:solidFill>
              <a:srgbClr val="D2A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Ratings Bar Chart'!$B$5</c:f>
              <c:strCache>
                <c:ptCount val="1"/>
                <c:pt idx="0">
                  <c:v>Safety</c:v>
                </c:pt>
              </c:strCache>
              <c:extLst xmlns:c15="http://schemas.microsoft.com/office/drawing/2012/chart"/>
            </c:strRef>
          </c:cat>
          <c:val>
            <c:numRef>
              <c:f>'All Ratings Bar Chart'!$D$5</c:f>
              <c:numCache>
                <c:formatCode>General</c:formatCode>
                <c:ptCount val="1"/>
                <c:pt idx="0">
                  <c:v>108</c:v>
                </c:pt>
              </c:numCache>
              <c:extLst xmlns:c15="http://schemas.microsoft.com/office/drawing/2012/chart"/>
            </c:numRef>
          </c:val>
          <c:extLst xmlns:c15="http://schemas.microsoft.com/office/drawing/2012/chart">
            <c:ext xmlns:c16="http://schemas.microsoft.com/office/drawing/2014/chart" uri="{C3380CC4-5D6E-409C-BE32-E72D297353CC}">
              <c16:uniqueId val="{00000003-EF98-4997-A683-A076BEE83790}"/>
            </c:ext>
          </c:extLst>
        </c:ser>
        <c:ser>
          <c:idx val="4"/>
          <c:order val="4"/>
          <c:tx>
            <c:v>5 Stars</c:v>
          </c:tx>
          <c:spPr>
            <a:solidFill>
              <a:srgbClr val="D2A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Ratings Bar Chart'!$B$6</c:f>
              <c:strCache>
                <c:ptCount val="1"/>
                <c:pt idx="0">
                  <c:v>Safety</c:v>
                </c:pt>
              </c:strCache>
              <c:extLst xmlns:c15="http://schemas.microsoft.com/office/drawing/2012/chart"/>
            </c:strRef>
          </c:cat>
          <c:val>
            <c:numRef>
              <c:f>'All Ratings Bar Chart'!$D$6</c:f>
              <c:numCache>
                <c:formatCode>General</c:formatCode>
                <c:ptCount val="1"/>
                <c:pt idx="0">
                  <c:v>32</c:v>
                </c:pt>
              </c:numCache>
              <c:extLst xmlns:c15="http://schemas.microsoft.com/office/drawing/2012/chart"/>
            </c:numRef>
          </c:val>
          <c:extLst xmlns:c15="http://schemas.microsoft.com/office/drawing/2012/chart">
            <c:ext xmlns:c16="http://schemas.microsoft.com/office/drawing/2014/chart" uri="{C3380CC4-5D6E-409C-BE32-E72D297353CC}">
              <c16:uniqueId val="{00000004-EF98-4997-A683-A076BEE83790}"/>
            </c:ext>
          </c:extLst>
        </c:ser>
        <c:dLbls>
          <c:dLblPos val="outEnd"/>
          <c:showLegendKey val="0"/>
          <c:showVal val="1"/>
          <c:showCatName val="0"/>
          <c:showSerName val="0"/>
          <c:showPercent val="0"/>
          <c:showBubbleSize val="0"/>
        </c:dLbls>
        <c:gapWidth val="100"/>
        <c:overlap val="-24"/>
        <c:axId val="1"/>
        <c:axId val="2"/>
        <c:extLst>
          <c:ext xmlns:c15="http://schemas.microsoft.com/office/drawing/2012/chart" uri="{02D57815-91ED-43cb-92C2-25804820EDAC}">
            <c15:filteredBarSeries>
              <c15:ser>
                <c:idx val="5"/>
                <c:order val="5"/>
                <c:tx>
                  <c:v>1 Star</c:v>
                </c:tx>
                <c:spPr>
                  <a:gradFill rotWithShape="1">
                    <a:gsLst>
                      <a:gs pos="0">
                        <a:schemeClr val="accent6">
                          <a:shade val="70000"/>
                          <a:tint val="100000"/>
                          <a:shade val="100000"/>
                          <a:satMod val="130000"/>
                        </a:schemeClr>
                      </a:gs>
                      <a:gs pos="100000">
                        <a:schemeClr val="accent6">
                          <a:shade val="70000"/>
                          <a:tint val="50000"/>
                          <a:shade val="100000"/>
                          <a:satMod val="350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'All Ratings Bar Chart'!$B$7</c15:sqref>
                        </c15:formulaRef>
                      </c:ext>
                    </c:extLst>
                    <c:strCache>
                      <c:ptCount val="1"/>
                      <c:pt idx="0">
                        <c:v>Traffic</c:v>
                      </c:pt>
                    </c:strCache>
                  </c:strRef>
                </c:cat>
                <c:val>
                  <c:numRef>
                    <c:extLst>
                      <c:ext uri="{02D57815-91ED-43cb-92C2-25804820EDAC}">
                        <c15:formulaRef>
                          <c15:sqref>'All Ratings Bar Chart'!$D$7</c15:sqref>
                        </c15:formulaRef>
                      </c:ext>
                    </c:extLst>
                    <c:numCache>
                      <c:formatCode>General</c:formatCode>
                      <c:ptCount val="1"/>
                      <c:pt idx="0">
                        <c:v>34</c:v>
                      </c:pt>
                    </c:numCache>
                  </c:numRef>
                </c:val>
                <c:extLst>
                  <c:ext xmlns:c16="http://schemas.microsoft.com/office/drawing/2014/chart" uri="{C3380CC4-5D6E-409C-BE32-E72D297353CC}">
                    <c16:uniqueId val="{00000005-EF98-4997-A683-A076BEE83790}"/>
                  </c:ext>
                </c:extLst>
              </c15:ser>
            </c15:filteredBarSeries>
            <c15:filteredBarSeries>
              <c15:ser>
                <c:idx val="6"/>
                <c:order val="6"/>
                <c:tx>
                  <c:v>2 Stars</c:v>
                </c:tx>
                <c:spPr>
                  <a:gradFill rotWithShape="1">
                    <a:gsLst>
                      <a:gs pos="0">
                        <a:schemeClr val="accent6">
                          <a:shade val="76000"/>
                          <a:tint val="100000"/>
                          <a:shade val="100000"/>
                          <a:satMod val="130000"/>
                        </a:schemeClr>
                      </a:gs>
                      <a:gs pos="100000">
                        <a:schemeClr val="accent6">
                          <a:shade val="76000"/>
                          <a:tint val="50000"/>
                          <a:shade val="100000"/>
                          <a:satMod val="350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Chart'!$B$8</c15:sqref>
                        </c15:formulaRef>
                      </c:ext>
                    </c:extLst>
                    <c:strCache>
                      <c:ptCount val="1"/>
                      <c:pt idx="0">
                        <c:v>Traffic</c:v>
                      </c:pt>
                    </c:strCache>
                  </c:strRef>
                </c:cat>
                <c:val>
                  <c:numRef>
                    <c:extLst xmlns:c15="http://schemas.microsoft.com/office/drawing/2012/chart">
                      <c:ext xmlns:c15="http://schemas.microsoft.com/office/drawing/2012/chart" uri="{02D57815-91ED-43cb-92C2-25804820EDAC}">
                        <c15:formulaRef>
                          <c15:sqref>'All Ratings Bar Chart'!$D$8</c15:sqref>
                        </c15:formulaRef>
                      </c:ext>
                    </c:extLst>
                    <c:numCache>
                      <c:formatCode>General</c:formatCode>
                      <c:ptCount val="1"/>
                      <c:pt idx="0">
                        <c:v>65</c:v>
                      </c:pt>
                    </c:numCache>
                  </c:numRef>
                </c:val>
                <c:extLst xmlns:c15="http://schemas.microsoft.com/office/drawing/2012/chart">
                  <c:ext xmlns:c16="http://schemas.microsoft.com/office/drawing/2014/chart" uri="{C3380CC4-5D6E-409C-BE32-E72D297353CC}">
                    <c16:uniqueId val="{00000006-EF98-4997-A683-A076BEE83790}"/>
                  </c:ext>
                </c:extLst>
              </c15:ser>
            </c15:filteredBarSeries>
            <c15:filteredBarSeries>
              <c15:ser>
                <c:idx val="7"/>
                <c:order val="7"/>
                <c:tx>
                  <c:v>3 Stars</c:v>
                </c:tx>
                <c:spPr>
                  <a:gradFill rotWithShape="1">
                    <a:gsLst>
                      <a:gs pos="0">
                        <a:schemeClr val="accent6">
                          <a:shade val="83000"/>
                          <a:tint val="100000"/>
                          <a:shade val="100000"/>
                          <a:satMod val="130000"/>
                        </a:schemeClr>
                      </a:gs>
                      <a:gs pos="100000">
                        <a:schemeClr val="accent6">
                          <a:shade val="83000"/>
                          <a:tint val="50000"/>
                          <a:shade val="100000"/>
                          <a:satMod val="350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Chart'!$B$9</c15:sqref>
                        </c15:formulaRef>
                      </c:ext>
                    </c:extLst>
                    <c:strCache>
                      <c:ptCount val="1"/>
                      <c:pt idx="0">
                        <c:v>Traffic</c:v>
                      </c:pt>
                    </c:strCache>
                  </c:strRef>
                </c:cat>
                <c:val>
                  <c:numRef>
                    <c:extLst xmlns:c15="http://schemas.microsoft.com/office/drawing/2012/chart">
                      <c:ext xmlns:c15="http://schemas.microsoft.com/office/drawing/2012/chart" uri="{02D57815-91ED-43cb-92C2-25804820EDAC}">
                        <c15:formulaRef>
                          <c15:sqref>'All Ratings Bar Chart'!$D$9</c15:sqref>
                        </c15:formulaRef>
                      </c:ext>
                    </c:extLst>
                    <c:numCache>
                      <c:formatCode>General</c:formatCode>
                      <c:ptCount val="1"/>
                      <c:pt idx="0">
                        <c:v>103</c:v>
                      </c:pt>
                    </c:numCache>
                  </c:numRef>
                </c:val>
                <c:extLst xmlns:c15="http://schemas.microsoft.com/office/drawing/2012/chart">
                  <c:ext xmlns:c16="http://schemas.microsoft.com/office/drawing/2014/chart" uri="{C3380CC4-5D6E-409C-BE32-E72D297353CC}">
                    <c16:uniqueId val="{00000007-EF98-4997-A683-A076BEE83790}"/>
                  </c:ext>
                </c:extLst>
              </c15:ser>
            </c15:filteredBarSeries>
            <c15:filteredBarSeries>
              <c15:ser>
                <c:idx val="8"/>
                <c:order val="8"/>
                <c:tx>
                  <c:v>4 Stars</c:v>
                </c:tx>
                <c:spPr>
                  <a:gradFill rotWithShape="1">
                    <a:gsLst>
                      <a:gs pos="0">
                        <a:schemeClr val="accent6">
                          <a:shade val="90000"/>
                          <a:tint val="100000"/>
                          <a:shade val="100000"/>
                          <a:satMod val="130000"/>
                        </a:schemeClr>
                      </a:gs>
                      <a:gs pos="100000">
                        <a:schemeClr val="accent6">
                          <a:shade val="90000"/>
                          <a:tint val="50000"/>
                          <a:shade val="100000"/>
                          <a:satMod val="350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Chart'!$B$10</c15:sqref>
                        </c15:formulaRef>
                      </c:ext>
                    </c:extLst>
                    <c:strCache>
                      <c:ptCount val="1"/>
                      <c:pt idx="0">
                        <c:v>Traffic</c:v>
                      </c:pt>
                    </c:strCache>
                  </c:strRef>
                </c:cat>
                <c:val>
                  <c:numRef>
                    <c:extLst xmlns:c15="http://schemas.microsoft.com/office/drawing/2012/chart">
                      <c:ext xmlns:c15="http://schemas.microsoft.com/office/drawing/2012/chart" uri="{02D57815-91ED-43cb-92C2-25804820EDAC}">
                        <c15:formulaRef>
                          <c15:sqref>'All Ratings Bar Chart'!$D$10</c15:sqref>
                        </c15:formulaRef>
                      </c:ext>
                    </c:extLst>
                    <c:numCache>
                      <c:formatCode>General</c:formatCode>
                      <c:ptCount val="1"/>
                      <c:pt idx="0">
                        <c:v>56</c:v>
                      </c:pt>
                    </c:numCache>
                  </c:numRef>
                </c:val>
                <c:extLst xmlns:c15="http://schemas.microsoft.com/office/drawing/2012/chart">
                  <c:ext xmlns:c16="http://schemas.microsoft.com/office/drawing/2014/chart" uri="{C3380CC4-5D6E-409C-BE32-E72D297353CC}">
                    <c16:uniqueId val="{00000008-EF98-4997-A683-A076BEE83790}"/>
                  </c:ext>
                </c:extLst>
              </c15:ser>
            </c15:filteredBarSeries>
            <c15:filteredBarSeries>
              <c15:ser>
                <c:idx val="9"/>
                <c:order val="9"/>
                <c:tx>
                  <c:v>5 Stars</c:v>
                </c:tx>
                <c:spPr>
                  <a:gradFill rotWithShape="1">
                    <a:gsLst>
                      <a:gs pos="0">
                        <a:schemeClr val="accent6">
                          <a:shade val="96000"/>
                          <a:tint val="100000"/>
                          <a:shade val="100000"/>
                          <a:satMod val="130000"/>
                        </a:schemeClr>
                      </a:gs>
                      <a:gs pos="100000">
                        <a:schemeClr val="accent6">
                          <a:shade val="96000"/>
                          <a:tint val="50000"/>
                          <a:shade val="100000"/>
                          <a:satMod val="350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Chart'!$B$11</c15:sqref>
                        </c15:formulaRef>
                      </c:ext>
                    </c:extLst>
                    <c:strCache>
                      <c:ptCount val="1"/>
                      <c:pt idx="0">
                        <c:v>Traffic</c:v>
                      </c:pt>
                    </c:strCache>
                  </c:strRef>
                </c:cat>
                <c:val>
                  <c:numRef>
                    <c:extLst xmlns:c15="http://schemas.microsoft.com/office/drawing/2012/chart">
                      <c:ext xmlns:c15="http://schemas.microsoft.com/office/drawing/2012/chart" uri="{02D57815-91ED-43cb-92C2-25804820EDAC}">
                        <c15:formulaRef>
                          <c15:sqref>'All Ratings Bar Chart'!$D$11</c15:sqref>
                        </c15:formulaRef>
                      </c:ext>
                    </c:extLst>
                    <c:numCache>
                      <c:formatCode>General</c:formatCode>
                      <c:ptCount val="1"/>
                      <c:pt idx="0">
                        <c:v>52</c:v>
                      </c:pt>
                    </c:numCache>
                  </c:numRef>
                </c:val>
                <c:extLst xmlns:c15="http://schemas.microsoft.com/office/drawing/2012/chart">
                  <c:ext xmlns:c16="http://schemas.microsoft.com/office/drawing/2014/chart" uri="{C3380CC4-5D6E-409C-BE32-E72D297353CC}">
                    <c16:uniqueId val="{00000009-EF98-4997-A683-A076BEE83790}"/>
                  </c:ext>
                </c:extLst>
              </c15:ser>
            </c15:filteredBarSeries>
            <c15:filteredBarSeries>
              <c15:ser>
                <c:idx val="10"/>
                <c:order val="10"/>
                <c:tx>
                  <c:v>1 Star</c:v>
                </c:tx>
                <c:spPr>
                  <a:gradFill rotWithShape="1">
                    <a:gsLst>
                      <a:gs pos="0">
                        <a:schemeClr val="accent6">
                          <a:tint val="97000"/>
                          <a:tint val="100000"/>
                          <a:shade val="100000"/>
                          <a:satMod val="130000"/>
                        </a:schemeClr>
                      </a:gs>
                      <a:gs pos="100000">
                        <a:schemeClr val="accent6">
                          <a:tint val="97000"/>
                          <a:tint val="50000"/>
                          <a:shade val="100000"/>
                          <a:satMod val="350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Chart'!$B$12</c15:sqref>
                        </c15:formulaRef>
                      </c:ext>
                    </c:extLst>
                    <c:strCache>
                      <c:ptCount val="1"/>
                      <c:pt idx="0">
                        <c:v>Truck Traffic</c:v>
                      </c:pt>
                    </c:strCache>
                  </c:strRef>
                </c:cat>
                <c:val>
                  <c:numRef>
                    <c:extLst xmlns:c15="http://schemas.microsoft.com/office/drawing/2012/chart">
                      <c:ext xmlns:c15="http://schemas.microsoft.com/office/drawing/2012/chart" uri="{02D57815-91ED-43cb-92C2-25804820EDAC}">
                        <c15:formulaRef>
                          <c15:sqref>'All Ratings Bar Chart'!$D$12</c15:sqref>
                        </c15:formulaRef>
                      </c:ext>
                    </c:extLst>
                    <c:numCache>
                      <c:formatCode>General</c:formatCode>
                      <c:ptCount val="1"/>
                      <c:pt idx="0">
                        <c:v>36</c:v>
                      </c:pt>
                    </c:numCache>
                  </c:numRef>
                </c:val>
                <c:extLst xmlns:c15="http://schemas.microsoft.com/office/drawing/2012/chart">
                  <c:ext xmlns:c16="http://schemas.microsoft.com/office/drawing/2014/chart" uri="{C3380CC4-5D6E-409C-BE32-E72D297353CC}">
                    <c16:uniqueId val="{0000000A-EF98-4997-A683-A076BEE83790}"/>
                  </c:ext>
                </c:extLst>
              </c15:ser>
            </c15:filteredBarSeries>
            <c15:filteredBarSeries>
              <c15:ser>
                <c:idx val="11"/>
                <c:order val="11"/>
                <c:tx>
                  <c:v>2 Stars</c:v>
                </c:tx>
                <c:spPr>
                  <a:gradFill rotWithShape="1">
                    <a:gsLst>
                      <a:gs pos="0">
                        <a:schemeClr val="accent6">
                          <a:tint val="90000"/>
                          <a:tint val="100000"/>
                          <a:shade val="100000"/>
                          <a:satMod val="130000"/>
                        </a:schemeClr>
                      </a:gs>
                      <a:gs pos="100000">
                        <a:schemeClr val="accent6">
                          <a:tint val="90000"/>
                          <a:tint val="50000"/>
                          <a:shade val="100000"/>
                          <a:satMod val="350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Chart'!$B$13</c15:sqref>
                        </c15:formulaRef>
                      </c:ext>
                    </c:extLst>
                    <c:strCache>
                      <c:ptCount val="1"/>
                      <c:pt idx="0">
                        <c:v>Truck Traffic</c:v>
                      </c:pt>
                    </c:strCache>
                  </c:strRef>
                </c:cat>
                <c:val>
                  <c:numRef>
                    <c:extLst xmlns:c15="http://schemas.microsoft.com/office/drawing/2012/chart">
                      <c:ext xmlns:c15="http://schemas.microsoft.com/office/drawing/2012/chart" uri="{02D57815-91ED-43cb-92C2-25804820EDAC}">
                        <c15:formulaRef>
                          <c15:sqref>'All Ratings Bar Chart'!$D$13</c15:sqref>
                        </c15:formulaRef>
                      </c:ext>
                    </c:extLst>
                    <c:numCache>
                      <c:formatCode>General</c:formatCode>
                      <c:ptCount val="1"/>
                      <c:pt idx="0">
                        <c:v>69</c:v>
                      </c:pt>
                    </c:numCache>
                  </c:numRef>
                </c:val>
                <c:extLst xmlns:c15="http://schemas.microsoft.com/office/drawing/2012/chart">
                  <c:ext xmlns:c16="http://schemas.microsoft.com/office/drawing/2014/chart" uri="{C3380CC4-5D6E-409C-BE32-E72D297353CC}">
                    <c16:uniqueId val="{0000000B-EF98-4997-A683-A076BEE83790}"/>
                  </c:ext>
                </c:extLst>
              </c15:ser>
            </c15:filteredBarSeries>
            <c15:filteredBarSeries>
              <c15:ser>
                <c:idx val="12"/>
                <c:order val="12"/>
                <c:tx>
                  <c:v>3 Stars</c:v>
                </c:tx>
                <c:spPr>
                  <a:gradFill rotWithShape="1">
                    <a:gsLst>
                      <a:gs pos="0">
                        <a:schemeClr val="accent6">
                          <a:tint val="84000"/>
                          <a:tint val="100000"/>
                          <a:shade val="100000"/>
                          <a:satMod val="130000"/>
                        </a:schemeClr>
                      </a:gs>
                      <a:gs pos="100000">
                        <a:schemeClr val="accent6">
                          <a:tint val="84000"/>
                          <a:tint val="50000"/>
                          <a:shade val="100000"/>
                          <a:satMod val="350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Chart'!$B$14</c15:sqref>
                        </c15:formulaRef>
                      </c:ext>
                    </c:extLst>
                    <c:strCache>
                      <c:ptCount val="1"/>
                      <c:pt idx="0">
                        <c:v>Truck Traffic</c:v>
                      </c:pt>
                    </c:strCache>
                  </c:strRef>
                </c:cat>
                <c:val>
                  <c:numRef>
                    <c:extLst xmlns:c15="http://schemas.microsoft.com/office/drawing/2012/chart">
                      <c:ext xmlns:c15="http://schemas.microsoft.com/office/drawing/2012/chart" uri="{02D57815-91ED-43cb-92C2-25804820EDAC}">
                        <c15:formulaRef>
                          <c15:sqref>'All Ratings Bar Chart'!$D$14</c15:sqref>
                        </c15:formulaRef>
                      </c:ext>
                    </c:extLst>
                    <c:numCache>
                      <c:formatCode>General</c:formatCode>
                      <c:ptCount val="1"/>
                      <c:pt idx="0">
                        <c:v>112</c:v>
                      </c:pt>
                    </c:numCache>
                  </c:numRef>
                </c:val>
                <c:extLst xmlns:c15="http://schemas.microsoft.com/office/drawing/2012/chart">
                  <c:ext xmlns:c16="http://schemas.microsoft.com/office/drawing/2014/chart" uri="{C3380CC4-5D6E-409C-BE32-E72D297353CC}">
                    <c16:uniqueId val="{0000000C-EF98-4997-A683-A076BEE83790}"/>
                  </c:ext>
                </c:extLst>
              </c15:ser>
            </c15:filteredBarSeries>
            <c15:filteredBarSeries>
              <c15:ser>
                <c:idx val="13"/>
                <c:order val="13"/>
                <c:tx>
                  <c:v>4 Stars</c:v>
                </c:tx>
                <c:spPr>
                  <a:gradFill rotWithShape="1">
                    <a:gsLst>
                      <a:gs pos="0">
                        <a:schemeClr val="accent6">
                          <a:tint val="77000"/>
                          <a:tint val="100000"/>
                          <a:shade val="100000"/>
                          <a:satMod val="130000"/>
                        </a:schemeClr>
                      </a:gs>
                      <a:gs pos="100000">
                        <a:schemeClr val="accent6">
                          <a:tint val="77000"/>
                          <a:tint val="50000"/>
                          <a:shade val="100000"/>
                          <a:satMod val="350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Chart'!$B$15</c15:sqref>
                        </c15:formulaRef>
                      </c:ext>
                    </c:extLst>
                    <c:strCache>
                      <c:ptCount val="1"/>
                      <c:pt idx="0">
                        <c:v>Truck Traffic</c:v>
                      </c:pt>
                    </c:strCache>
                  </c:strRef>
                </c:cat>
                <c:val>
                  <c:numRef>
                    <c:extLst xmlns:c15="http://schemas.microsoft.com/office/drawing/2012/chart">
                      <c:ext xmlns:c15="http://schemas.microsoft.com/office/drawing/2012/chart" uri="{02D57815-91ED-43cb-92C2-25804820EDAC}">
                        <c15:formulaRef>
                          <c15:sqref>'All Ratings Bar Chart'!$D$15</c15:sqref>
                        </c15:formulaRef>
                      </c:ext>
                    </c:extLst>
                    <c:numCache>
                      <c:formatCode>General</c:formatCode>
                      <c:ptCount val="1"/>
                      <c:pt idx="0">
                        <c:v>68</c:v>
                      </c:pt>
                    </c:numCache>
                  </c:numRef>
                </c:val>
                <c:extLst xmlns:c15="http://schemas.microsoft.com/office/drawing/2012/chart">
                  <c:ext xmlns:c16="http://schemas.microsoft.com/office/drawing/2014/chart" uri="{C3380CC4-5D6E-409C-BE32-E72D297353CC}">
                    <c16:uniqueId val="{0000000D-EF98-4997-A683-A076BEE83790}"/>
                  </c:ext>
                </c:extLst>
              </c15:ser>
            </c15:filteredBarSeries>
            <c15:filteredBarSeries>
              <c15:ser>
                <c:idx val="14"/>
                <c:order val="14"/>
                <c:tx>
                  <c:v>5 Stars</c:v>
                </c:tx>
                <c:spPr>
                  <a:gradFill rotWithShape="1">
                    <a:gsLst>
                      <a:gs pos="0">
                        <a:schemeClr val="accent6">
                          <a:tint val="70000"/>
                          <a:tint val="100000"/>
                          <a:shade val="100000"/>
                          <a:satMod val="130000"/>
                        </a:schemeClr>
                      </a:gs>
                      <a:gs pos="100000">
                        <a:schemeClr val="accent6">
                          <a:tint val="70000"/>
                          <a:tint val="50000"/>
                          <a:shade val="100000"/>
                          <a:satMod val="350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Chart'!$B$16</c15:sqref>
                        </c15:formulaRef>
                      </c:ext>
                    </c:extLst>
                    <c:strCache>
                      <c:ptCount val="1"/>
                      <c:pt idx="0">
                        <c:v>Truck Traffic</c:v>
                      </c:pt>
                    </c:strCache>
                  </c:strRef>
                </c:cat>
                <c:val>
                  <c:numRef>
                    <c:extLst xmlns:c15="http://schemas.microsoft.com/office/drawing/2012/chart">
                      <c:ext xmlns:c15="http://schemas.microsoft.com/office/drawing/2012/chart" uri="{02D57815-91ED-43cb-92C2-25804820EDAC}">
                        <c15:formulaRef>
                          <c15:sqref>'All Ratings Bar Chart'!$D$16</c15:sqref>
                        </c15:formulaRef>
                      </c:ext>
                    </c:extLst>
                    <c:numCache>
                      <c:formatCode>General</c:formatCode>
                      <c:ptCount val="1"/>
                      <c:pt idx="0">
                        <c:v>19</c:v>
                      </c:pt>
                    </c:numCache>
                  </c:numRef>
                </c:val>
                <c:extLst xmlns:c15="http://schemas.microsoft.com/office/drawing/2012/chart">
                  <c:ext xmlns:c16="http://schemas.microsoft.com/office/drawing/2014/chart" uri="{C3380CC4-5D6E-409C-BE32-E72D297353CC}">
                    <c16:uniqueId val="{0000000E-EF98-4997-A683-A076BEE83790}"/>
                  </c:ext>
                </c:extLst>
              </c15:ser>
            </c15:filteredBarSeries>
            <c15:filteredBarSeries>
              <c15:ser>
                <c:idx val="15"/>
                <c:order val="15"/>
                <c:tx>
                  <c:v>1 Star</c:v>
                </c:tx>
                <c:spPr>
                  <a:gradFill rotWithShape="1">
                    <a:gsLst>
                      <a:gs pos="0">
                        <a:schemeClr val="accent6">
                          <a:tint val="64000"/>
                          <a:tint val="100000"/>
                          <a:shade val="100000"/>
                          <a:satMod val="130000"/>
                        </a:schemeClr>
                      </a:gs>
                      <a:gs pos="100000">
                        <a:schemeClr val="accent6">
                          <a:tint val="64000"/>
                          <a:tint val="50000"/>
                          <a:shade val="100000"/>
                          <a:satMod val="350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Chart'!$B$17</c15:sqref>
                        </c15:formulaRef>
                      </c:ext>
                    </c:extLst>
                    <c:strCache>
                      <c:ptCount val="1"/>
                      <c:pt idx="0">
                        <c:v>Future Technologies</c:v>
                      </c:pt>
                    </c:strCache>
                  </c:strRef>
                </c:cat>
                <c:val>
                  <c:numRef>
                    <c:extLst xmlns:c15="http://schemas.microsoft.com/office/drawing/2012/chart">
                      <c:ext xmlns:c15="http://schemas.microsoft.com/office/drawing/2012/chart" uri="{02D57815-91ED-43cb-92C2-25804820EDAC}">
                        <c15:formulaRef>
                          <c15:sqref>'All Ratings Bar Chart'!$D$17</c15:sqref>
                        </c15:formulaRef>
                      </c:ext>
                    </c:extLst>
                    <c:numCache>
                      <c:formatCode>General</c:formatCode>
                      <c:ptCount val="1"/>
                      <c:pt idx="0">
                        <c:v>76</c:v>
                      </c:pt>
                    </c:numCache>
                  </c:numRef>
                </c:val>
                <c:extLst xmlns:c15="http://schemas.microsoft.com/office/drawing/2012/chart">
                  <c:ext xmlns:c16="http://schemas.microsoft.com/office/drawing/2014/chart" uri="{C3380CC4-5D6E-409C-BE32-E72D297353CC}">
                    <c16:uniqueId val="{0000000F-EF98-4997-A683-A076BEE83790}"/>
                  </c:ext>
                </c:extLst>
              </c15:ser>
            </c15:filteredBarSeries>
            <c15:filteredBarSeries>
              <c15:ser>
                <c:idx val="16"/>
                <c:order val="16"/>
                <c:tx>
                  <c:v>2 Stars</c:v>
                </c:tx>
                <c:spPr>
                  <a:gradFill rotWithShape="1">
                    <a:gsLst>
                      <a:gs pos="0">
                        <a:schemeClr val="accent6">
                          <a:tint val="57000"/>
                          <a:tint val="100000"/>
                          <a:shade val="100000"/>
                          <a:satMod val="130000"/>
                        </a:schemeClr>
                      </a:gs>
                      <a:gs pos="100000">
                        <a:schemeClr val="accent6">
                          <a:tint val="57000"/>
                          <a:tint val="50000"/>
                          <a:shade val="100000"/>
                          <a:satMod val="350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Chart'!$B$18</c15:sqref>
                        </c15:formulaRef>
                      </c:ext>
                    </c:extLst>
                    <c:strCache>
                      <c:ptCount val="1"/>
                      <c:pt idx="0">
                        <c:v>Future Technologies</c:v>
                      </c:pt>
                    </c:strCache>
                  </c:strRef>
                </c:cat>
                <c:val>
                  <c:numRef>
                    <c:extLst xmlns:c15="http://schemas.microsoft.com/office/drawing/2012/chart">
                      <c:ext xmlns:c15="http://schemas.microsoft.com/office/drawing/2012/chart" uri="{02D57815-91ED-43cb-92C2-25804820EDAC}">
                        <c15:formulaRef>
                          <c15:sqref>'All Ratings Bar Chart'!$D$18</c15:sqref>
                        </c15:formulaRef>
                      </c:ext>
                    </c:extLst>
                    <c:numCache>
                      <c:formatCode>General</c:formatCode>
                      <c:ptCount val="1"/>
                      <c:pt idx="0">
                        <c:v>54</c:v>
                      </c:pt>
                    </c:numCache>
                  </c:numRef>
                </c:val>
                <c:extLst xmlns:c15="http://schemas.microsoft.com/office/drawing/2012/chart">
                  <c:ext xmlns:c16="http://schemas.microsoft.com/office/drawing/2014/chart" uri="{C3380CC4-5D6E-409C-BE32-E72D297353CC}">
                    <c16:uniqueId val="{00000010-EF98-4997-A683-A076BEE83790}"/>
                  </c:ext>
                </c:extLst>
              </c15:ser>
            </c15:filteredBarSeries>
            <c15:filteredBarSeries>
              <c15:ser>
                <c:idx val="17"/>
                <c:order val="17"/>
                <c:tx>
                  <c:v>3 Stars</c:v>
                </c:tx>
                <c:spPr>
                  <a:gradFill rotWithShape="1">
                    <a:gsLst>
                      <a:gs pos="0">
                        <a:schemeClr val="accent6">
                          <a:tint val="50000"/>
                          <a:tint val="100000"/>
                          <a:shade val="100000"/>
                          <a:satMod val="130000"/>
                        </a:schemeClr>
                      </a:gs>
                      <a:gs pos="100000">
                        <a:schemeClr val="accent6">
                          <a:tint val="50000"/>
                          <a:tint val="50000"/>
                          <a:shade val="100000"/>
                          <a:satMod val="350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Chart'!$B$19</c15:sqref>
                        </c15:formulaRef>
                      </c:ext>
                    </c:extLst>
                    <c:strCache>
                      <c:ptCount val="1"/>
                      <c:pt idx="0">
                        <c:v>Future Technologies</c:v>
                      </c:pt>
                    </c:strCache>
                  </c:strRef>
                </c:cat>
                <c:val>
                  <c:numRef>
                    <c:extLst xmlns:c15="http://schemas.microsoft.com/office/drawing/2012/chart">
                      <c:ext xmlns:c15="http://schemas.microsoft.com/office/drawing/2012/chart" uri="{02D57815-91ED-43cb-92C2-25804820EDAC}">
                        <c15:formulaRef>
                          <c15:sqref>'All Ratings Bar Chart'!$D$19</c15:sqref>
                        </c15:formulaRef>
                      </c:ext>
                    </c:extLst>
                    <c:numCache>
                      <c:formatCode>General</c:formatCode>
                      <c:ptCount val="1"/>
                      <c:pt idx="0">
                        <c:v>61</c:v>
                      </c:pt>
                    </c:numCache>
                  </c:numRef>
                </c:val>
                <c:extLst xmlns:c15="http://schemas.microsoft.com/office/drawing/2012/chart">
                  <c:ext xmlns:c16="http://schemas.microsoft.com/office/drawing/2014/chart" uri="{C3380CC4-5D6E-409C-BE32-E72D297353CC}">
                    <c16:uniqueId val="{00000011-EF98-4997-A683-A076BEE83790}"/>
                  </c:ext>
                </c:extLst>
              </c15:ser>
            </c15:filteredBarSeries>
            <c15:filteredBarSeries>
              <c15:ser>
                <c:idx val="18"/>
                <c:order val="18"/>
                <c:tx>
                  <c:v>4 Stars</c:v>
                </c:tx>
                <c:spPr>
                  <a:gradFill rotWithShape="1">
                    <a:gsLst>
                      <a:gs pos="0">
                        <a:schemeClr val="accent6">
                          <a:tint val="44000"/>
                          <a:tint val="100000"/>
                          <a:shade val="100000"/>
                          <a:satMod val="130000"/>
                        </a:schemeClr>
                      </a:gs>
                      <a:gs pos="100000">
                        <a:schemeClr val="accent6">
                          <a:tint val="44000"/>
                          <a:tint val="50000"/>
                          <a:shade val="100000"/>
                          <a:satMod val="350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Chart'!$B$20</c15:sqref>
                        </c15:formulaRef>
                      </c:ext>
                    </c:extLst>
                    <c:strCache>
                      <c:ptCount val="1"/>
                      <c:pt idx="0">
                        <c:v>Future Technologies</c:v>
                      </c:pt>
                    </c:strCache>
                  </c:strRef>
                </c:cat>
                <c:val>
                  <c:numRef>
                    <c:extLst xmlns:c15="http://schemas.microsoft.com/office/drawing/2012/chart">
                      <c:ext xmlns:c15="http://schemas.microsoft.com/office/drawing/2012/chart" uri="{02D57815-91ED-43cb-92C2-25804820EDAC}">
                        <c15:formulaRef>
                          <c15:sqref>'All Ratings Bar Chart'!$D$20</c15:sqref>
                        </c15:formulaRef>
                      </c:ext>
                    </c:extLst>
                    <c:numCache>
                      <c:formatCode>General</c:formatCode>
                      <c:ptCount val="1"/>
                      <c:pt idx="0">
                        <c:v>46</c:v>
                      </c:pt>
                    </c:numCache>
                  </c:numRef>
                </c:val>
                <c:extLst xmlns:c15="http://schemas.microsoft.com/office/drawing/2012/chart">
                  <c:ext xmlns:c16="http://schemas.microsoft.com/office/drawing/2014/chart" uri="{C3380CC4-5D6E-409C-BE32-E72D297353CC}">
                    <c16:uniqueId val="{00000012-EF98-4997-A683-A076BEE83790}"/>
                  </c:ext>
                </c:extLst>
              </c15:ser>
            </c15:filteredBarSeries>
            <c15:filteredBarSeries>
              <c15:ser>
                <c:idx val="19"/>
                <c:order val="19"/>
                <c:tx>
                  <c:v>5 Stars</c:v>
                </c:tx>
                <c:spPr>
                  <a:gradFill rotWithShape="1">
                    <a:gsLst>
                      <a:gs pos="0">
                        <a:schemeClr val="accent6">
                          <a:tint val="37000"/>
                          <a:tint val="100000"/>
                          <a:shade val="100000"/>
                          <a:satMod val="130000"/>
                        </a:schemeClr>
                      </a:gs>
                      <a:gs pos="100000">
                        <a:schemeClr val="accent6">
                          <a:tint val="37000"/>
                          <a:tint val="50000"/>
                          <a:shade val="100000"/>
                          <a:satMod val="350000"/>
                        </a:schemeClr>
                      </a:gs>
                    </a:gsLst>
                    <a:lin ang="162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Chart'!$B$21</c15:sqref>
                        </c15:formulaRef>
                      </c:ext>
                    </c:extLst>
                    <c:strCache>
                      <c:ptCount val="1"/>
                      <c:pt idx="0">
                        <c:v>Future Technologies</c:v>
                      </c:pt>
                    </c:strCache>
                  </c:strRef>
                </c:cat>
                <c:val>
                  <c:numRef>
                    <c:extLst xmlns:c15="http://schemas.microsoft.com/office/drawing/2012/chart">
                      <c:ext xmlns:c15="http://schemas.microsoft.com/office/drawing/2012/chart" uri="{02D57815-91ED-43cb-92C2-25804820EDAC}">
                        <c15:formulaRef>
                          <c15:sqref>'All Ratings Bar Chart'!$D$21</c15:sqref>
                        </c15:formulaRef>
                      </c:ext>
                    </c:extLst>
                    <c:numCache>
                      <c:formatCode>General</c:formatCode>
                      <c:ptCount val="1"/>
                      <c:pt idx="0">
                        <c:v>69</c:v>
                      </c:pt>
                    </c:numCache>
                  </c:numRef>
                </c:val>
                <c:extLst xmlns:c15="http://schemas.microsoft.com/office/drawing/2012/chart">
                  <c:ext xmlns:c16="http://schemas.microsoft.com/office/drawing/2014/chart" uri="{C3380CC4-5D6E-409C-BE32-E72D297353CC}">
                    <c16:uniqueId val="{00000013-EF98-4997-A683-A076BEE83790}"/>
                  </c:ext>
                </c:extLst>
              </c15:ser>
            </c15:filteredBarSeries>
          </c:ext>
        </c:extLst>
      </c:barChart>
      <c:catAx>
        <c:axId val="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
        <c:crosses val="autoZero"/>
        <c:auto val="1"/>
        <c:lblAlgn val="ctr"/>
        <c:lblOffset val="100"/>
        <c:noMultiLvlLbl val="1"/>
      </c:catAx>
      <c:valAx>
        <c:axId val="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
        <c:crosses val="autoZero"/>
        <c:crossBetween val="between"/>
      </c:valAx>
      <c:spPr>
        <a:solidFill>
          <a:schemeClr val="bg1"/>
        </a:solidFill>
        <a:ln>
          <a:noFill/>
        </a:ln>
        <a:effectLst/>
      </c:spPr>
    </c:plotArea>
    <c:legend>
      <c:legendPos val="b"/>
      <c:layout>
        <c:manualLayout>
          <c:xMode val="edge"/>
          <c:yMode val="edge"/>
          <c:x val="6.2957077246437482E-2"/>
          <c:y val="0.84941046955702071"/>
          <c:w val="0.9317078925190021"/>
          <c:h val="9.116431730766776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1"/>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5"/>
          <c:order val="15"/>
          <c:tx>
            <c:v>1 Star</c:v>
          </c:tx>
          <c:spPr>
            <a:solidFill>
              <a:srgbClr val="0070C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Ratings Bar Chart'!$B$37</c:f>
              <c:strCache>
                <c:ptCount val="1"/>
                <c:pt idx="0">
                  <c:v>Intersections</c:v>
                </c:pt>
              </c:strCache>
            </c:strRef>
          </c:cat>
          <c:val>
            <c:numRef>
              <c:f>'All Ratings Bar Chart'!$D$37</c:f>
              <c:numCache>
                <c:formatCode>General</c:formatCode>
                <c:ptCount val="1"/>
                <c:pt idx="0">
                  <c:v>5</c:v>
                </c:pt>
              </c:numCache>
            </c:numRef>
          </c:val>
          <c:extLst>
            <c:ext xmlns:c16="http://schemas.microsoft.com/office/drawing/2014/chart" uri="{C3380CC4-5D6E-409C-BE32-E72D297353CC}">
              <c16:uniqueId val="{00000000-0FAD-4195-A764-4C457CFA406D}"/>
            </c:ext>
          </c:extLst>
        </c:ser>
        <c:ser>
          <c:idx val="16"/>
          <c:order val="16"/>
          <c:tx>
            <c:v>2 Stars</c:v>
          </c:tx>
          <c:spPr>
            <a:solidFill>
              <a:srgbClr val="0070C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Ratings Bar Chart'!$B$38</c:f>
              <c:strCache>
                <c:ptCount val="1"/>
                <c:pt idx="0">
                  <c:v>Intersections</c:v>
                </c:pt>
              </c:strCache>
            </c:strRef>
          </c:cat>
          <c:val>
            <c:numRef>
              <c:f>'All Ratings Bar Chart'!$D$38</c:f>
              <c:numCache>
                <c:formatCode>General</c:formatCode>
                <c:ptCount val="1"/>
                <c:pt idx="0">
                  <c:v>16</c:v>
                </c:pt>
              </c:numCache>
            </c:numRef>
          </c:val>
          <c:extLst>
            <c:ext xmlns:c16="http://schemas.microsoft.com/office/drawing/2014/chart" uri="{C3380CC4-5D6E-409C-BE32-E72D297353CC}">
              <c16:uniqueId val="{00000001-0FAD-4195-A764-4C457CFA406D}"/>
            </c:ext>
          </c:extLst>
        </c:ser>
        <c:ser>
          <c:idx val="17"/>
          <c:order val="17"/>
          <c:tx>
            <c:v>3 Stars</c:v>
          </c:tx>
          <c:spPr>
            <a:solidFill>
              <a:srgbClr val="0070C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Ratings Bar Chart'!$B$39</c:f>
              <c:strCache>
                <c:ptCount val="1"/>
                <c:pt idx="0">
                  <c:v>Intersections</c:v>
                </c:pt>
              </c:strCache>
            </c:strRef>
          </c:cat>
          <c:val>
            <c:numRef>
              <c:f>'All Ratings Bar Chart'!$D$39</c:f>
              <c:numCache>
                <c:formatCode>General</c:formatCode>
                <c:ptCount val="1"/>
                <c:pt idx="0">
                  <c:v>56</c:v>
                </c:pt>
              </c:numCache>
            </c:numRef>
          </c:val>
          <c:extLst>
            <c:ext xmlns:c16="http://schemas.microsoft.com/office/drawing/2014/chart" uri="{C3380CC4-5D6E-409C-BE32-E72D297353CC}">
              <c16:uniqueId val="{00000002-0FAD-4195-A764-4C457CFA406D}"/>
            </c:ext>
          </c:extLst>
        </c:ser>
        <c:ser>
          <c:idx val="18"/>
          <c:order val="18"/>
          <c:tx>
            <c:v>4 Stars</c:v>
          </c:tx>
          <c:spPr>
            <a:solidFill>
              <a:srgbClr val="0070C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Ratings Bar Chart'!$B$40</c:f>
              <c:strCache>
                <c:ptCount val="1"/>
                <c:pt idx="0">
                  <c:v>Intersections</c:v>
                </c:pt>
              </c:strCache>
            </c:strRef>
          </c:cat>
          <c:val>
            <c:numRef>
              <c:f>'All Ratings Bar Chart'!$D$40</c:f>
              <c:numCache>
                <c:formatCode>General</c:formatCode>
                <c:ptCount val="1"/>
                <c:pt idx="0">
                  <c:v>88</c:v>
                </c:pt>
              </c:numCache>
            </c:numRef>
          </c:val>
          <c:extLst>
            <c:ext xmlns:c16="http://schemas.microsoft.com/office/drawing/2014/chart" uri="{C3380CC4-5D6E-409C-BE32-E72D297353CC}">
              <c16:uniqueId val="{00000003-0FAD-4195-A764-4C457CFA406D}"/>
            </c:ext>
          </c:extLst>
        </c:ser>
        <c:ser>
          <c:idx val="19"/>
          <c:order val="19"/>
          <c:tx>
            <c:v>5 Stars</c:v>
          </c:tx>
          <c:spPr>
            <a:solidFill>
              <a:srgbClr val="0070C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Ratings Bar Chart'!$B$41</c:f>
              <c:strCache>
                <c:ptCount val="1"/>
                <c:pt idx="0">
                  <c:v>Intersections</c:v>
                </c:pt>
              </c:strCache>
            </c:strRef>
          </c:cat>
          <c:val>
            <c:numRef>
              <c:f>'All Ratings Bar Chart'!$D$41</c:f>
              <c:numCache>
                <c:formatCode>General</c:formatCode>
                <c:ptCount val="1"/>
                <c:pt idx="0">
                  <c:v>106</c:v>
                </c:pt>
              </c:numCache>
            </c:numRef>
          </c:val>
          <c:extLst>
            <c:ext xmlns:c16="http://schemas.microsoft.com/office/drawing/2014/chart" uri="{C3380CC4-5D6E-409C-BE32-E72D297353CC}">
              <c16:uniqueId val="{00000004-0FAD-4195-A764-4C457CFA406D}"/>
            </c:ext>
          </c:extLst>
        </c:ser>
        <c:dLbls>
          <c:dLblPos val="outEnd"/>
          <c:showLegendKey val="0"/>
          <c:showVal val="1"/>
          <c:showCatName val="0"/>
          <c:showSerName val="0"/>
          <c:showPercent val="0"/>
          <c:showBubbleSize val="0"/>
        </c:dLbls>
        <c:gapWidth val="100"/>
        <c:overlap val="-24"/>
        <c:axId val="1"/>
        <c:axId val="2"/>
        <c:extLst>
          <c:ext xmlns:c15="http://schemas.microsoft.com/office/drawing/2012/chart" uri="{02D57815-91ED-43cb-92C2-25804820EDAC}">
            <c15:filteredBarSeries>
              <c15:ser>
                <c:idx val="0"/>
                <c:order val="0"/>
                <c:tx>
                  <c:v>1 Star</c:v>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'All Ratings Bar Chart'!$B$22</c15:sqref>
                        </c15:formulaRef>
                      </c:ext>
                    </c:extLst>
                    <c:strCache>
                      <c:ptCount val="1"/>
                      <c:pt idx="0">
                        <c:v>Road Improvements</c:v>
                      </c:pt>
                    </c:strCache>
                  </c:strRef>
                </c:cat>
                <c:val>
                  <c:numRef>
                    <c:extLst>
                      <c:ext uri="{02D57815-91ED-43cb-92C2-25804820EDAC}">
                        <c15:formulaRef>
                          <c15:sqref>'All Ratings Bar Chart'!$D$22</c15:sqref>
                        </c15:formulaRef>
                      </c:ext>
                    </c:extLst>
                    <c:numCache>
                      <c:formatCode>General</c:formatCode>
                      <c:ptCount val="1"/>
                      <c:pt idx="0">
                        <c:v>5</c:v>
                      </c:pt>
                    </c:numCache>
                  </c:numRef>
                </c:val>
                <c:extLst>
                  <c:ext xmlns:c16="http://schemas.microsoft.com/office/drawing/2014/chart" uri="{C3380CC4-5D6E-409C-BE32-E72D297353CC}">
                    <c16:uniqueId val="{00000005-0FAD-4195-A764-4C457CFA406D}"/>
                  </c:ext>
                </c:extLst>
              </c15:ser>
            </c15:filteredBarSeries>
            <c15:filteredBarSeries>
              <c15:ser>
                <c:idx val="1"/>
                <c:order val="1"/>
                <c:tx>
                  <c:v>2 Stars</c:v>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Chart'!$B$23</c15:sqref>
                        </c15:formulaRef>
                      </c:ext>
                    </c:extLst>
                    <c:strCache>
                      <c:ptCount val="1"/>
                      <c:pt idx="0">
                        <c:v>Road Improvements</c:v>
                      </c:pt>
                    </c:strCache>
                  </c:strRef>
                </c:cat>
                <c:val>
                  <c:numRef>
                    <c:extLst xmlns:c15="http://schemas.microsoft.com/office/drawing/2012/chart">
                      <c:ext xmlns:c15="http://schemas.microsoft.com/office/drawing/2012/chart" uri="{02D57815-91ED-43cb-92C2-25804820EDAC}">
                        <c15:formulaRef>
                          <c15:sqref>'All Ratings Bar Chart'!$D$23</c15:sqref>
                        </c15:formulaRef>
                      </c:ext>
                    </c:extLst>
                    <c:numCache>
                      <c:formatCode>General</c:formatCode>
                      <c:ptCount val="1"/>
                      <c:pt idx="0">
                        <c:v>11</c:v>
                      </c:pt>
                    </c:numCache>
                  </c:numRef>
                </c:val>
                <c:extLst xmlns:c15="http://schemas.microsoft.com/office/drawing/2012/chart">
                  <c:ext xmlns:c16="http://schemas.microsoft.com/office/drawing/2014/chart" uri="{C3380CC4-5D6E-409C-BE32-E72D297353CC}">
                    <c16:uniqueId val="{00000006-0FAD-4195-A764-4C457CFA406D}"/>
                  </c:ext>
                </c:extLst>
              </c15:ser>
            </c15:filteredBarSeries>
            <c15:filteredBarSeries>
              <c15:ser>
                <c:idx val="2"/>
                <c:order val="2"/>
                <c:tx>
                  <c:v>3 Stars</c:v>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Chart'!$B$24</c15:sqref>
                        </c15:formulaRef>
                      </c:ext>
                    </c:extLst>
                    <c:strCache>
                      <c:ptCount val="1"/>
                      <c:pt idx="0">
                        <c:v>Road Improvements</c:v>
                      </c:pt>
                    </c:strCache>
                  </c:strRef>
                </c:cat>
                <c:val>
                  <c:numRef>
                    <c:extLst xmlns:c15="http://schemas.microsoft.com/office/drawing/2012/chart">
                      <c:ext xmlns:c15="http://schemas.microsoft.com/office/drawing/2012/chart" uri="{02D57815-91ED-43cb-92C2-25804820EDAC}">
                        <c15:formulaRef>
                          <c15:sqref>'All Ratings Bar Chart'!$D$24</c15:sqref>
                        </c15:formulaRef>
                      </c:ext>
                    </c:extLst>
                    <c:numCache>
                      <c:formatCode>General</c:formatCode>
                      <c:ptCount val="1"/>
                      <c:pt idx="0">
                        <c:v>34</c:v>
                      </c:pt>
                    </c:numCache>
                  </c:numRef>
                </c:val>
                <c:extLst xmlns:c15="http://schemas.microsoft.com/office/drawing/2012/chart">
                  <c:ext xmlns:c16="http://schemas.microsoft.com/office/drawing/2014/chart" uri="{C3380CC4-5D6E-409C-BE32-E72D297353CC}">
                    <c16:uniqueId val="{00000007-0FAD-4195-A764-4C457CFA406D}"/>
                  </c:ext>
                </c:extLst>
              </c15:ser>
            </c15:filteredBarSeries>
            <c15:filteredBarSeries>
              <c15:ser>
                <c:idx val="3"/>
                <c:order val="3"/>
                <c:tx>
                  <c:v>4 Stars</c:v>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Chart'!$B$25</c15:sqref>
                        </c15:formulaRef>
                      </c:ext>
                    </c:extLst>
                    <c:strCache>
                      <c:ptCount val="1"/>
                      <c:pt idx="0">
                        <c:v>Road Improvements</c:v>
                      </c:pt>
                    </c:strCache>
                  </c:strRef>
                </c:cat>
                <c:val>
                  <c:numRef>
                    <c:extLst xmlns:c15="http://schemas.microsoft.com/office/drawing/2012/chart">
                      <c:ext xmlns:c15="http://schemas.microsoft.com/office/drawing/2012/chart" uri="{02D57815-91ED-43cb-92C2-25804820EDAC}">
                        <c15:formulaRef>
                          <c15:sqref>'All Ratings Bar Chart'!$D$25</c15:sqref>
                        </c15:formulaRef>
                      </c:ext>
                    </c:extLst>
                    <c:numCache>
                      <c:formatCode>General</c:formatCode>
                      <c:ptCount val="1"/>
                      <c:pt idx="0">
                        <c:v>87</c:v>
                      </c:pt>
                    </c:numCache>
                  </c:numRef>
                </c:val>
                <c:extLst xmlns:c15="http://schemas.microsoft.com/office/drawing/2012/chart">
                  <c:ext xmlns:c16="http://schemas.microsoft.com/office/drawing/2014/chart" uri="{C3380CC4-5D6E-409C-BE32-E72D297353CC}">
                    <c16:uniqueId val="{00000008-0FAD-4195-A764-4C457CFA406D}"/>
                  </c:ext>
                </c:extLst>
              </c15:ser>
            </c15:filteredBarSeries>
            <c15:filteredBarSeries>
              <c15:ser>
                <c:idx val="4"/>
                <c:order val="4"/>
                <c:tx>
                  <c:v>5 Stars</c:v>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Chart'!$B$26</c15:sqref>
                        </c15:formulaRef>
                      </c:ext>
                    </c:extLst>
                    <c:strCache>
                      <c:ptCount val="1"/>
                      <c:pt idx="0">
                        <c:v>Road Improvements</c:v>
                      </c:pt>
                    </c:strCache>
                  </c:strRef>
                </c:cat>
                <c:val>
                  <c:numRef>
                    <c:extLst xmlns:c15="http://schemas.microsoft.com/office/drawing/2012/chart">
                      <c:ext xmlns:c15="http://schemas.microsoft.com/office/drawing/2012/chart" uri="{02D57815-91ED-43cb-92C2-25804820EDAC}">
                        <c15:formulaRef>
                          <c15:sqref>'All Ratings Bar Chart'!$D$26</c15:sqref>
                        </c15:formulaRef>
                      </c:ext>
                    </c:extLst>
                    <c:numCache>
                      <c:formatCode>General</c:formatCode>
                      <c:ptCount val="1"/>
                      <c:pt idx="0">
                        <c:v>138</c:v>
                      </c:pt>
                    </c:numCache>
                  </c:numRef>
                </c:val>
                <c:extLst xmlns:c15="http://schemas.microsoft.com/office/drawing/2012/chart">
                  <c:ext xmlns:c16="http://schemas.microsoft.com/office/drawing/2014/chart" uri="{C3380CC4-5D6E-409C-BE32-E72D297353CC}">
                    <c16:uniqueId val="{00000009-0FAD-4195-A764-4C457CFA406D}"/>
                  </c:ext>
                </c:extLst>
              </c15:ser>
            </c15:filteredBarSeries>
            <c15:filteredBarSeries>
              <c15:ser>
                <c:idx val="5"/>
                <c:order val="5"/>
                <c:tx>
                  <c:v>1 Star</c:v>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Chart'!$B$27</c15:sqref>
                        </c15:formulaRef>
                      </c:ext>
                    </c:extLst>
                    <c:strCache>
                      <c:ptCount val="1"/>
                      <c:pt idx="0">
                        <c:v>Traffic</c:v>
                      </c:pt>
                    </c:strCache>
                  </c:strRef>
                </c:cat>
                <c:val>
                  <c:numRef>
                    <c:extLst xmlns:c15="http://schemas.microsoft.com/office/drawing/2012/chart">
                      <c:ext xmlns:c15="http://schemas.microsoft.com/office/drawing/2012/chart" uri="{02D57815-91ED-43cb-92C2-25804820EDAC}">
                        <c15:formulaRef>
                          <c15:sqref>'All Ratings Bar Chart'!$D$27</c15:sqref>
                        </c15:formulaRef>
                      </c:ext>
                    </c:extLst>
                    <c:numCache>
                      <c:formatCode>General</c:formatCode>
                      <c:ptCount val="1"/>
                      <c:pt idx="0">
                        <c:v>27</c:v>
                      </c:pt>
                    </c:numCache>
                  </c:numRef>
                </c:val>
                <c:extLst xmlns:c15="http://schemas.microsoft.com/office/drawing/2012/chart">
                  <c:ext xmlns:c16="http://schemas.microsoft.com/office/drawing/2014/chart" uri="{C3380CC4-5D6E-409C-BE32-E72D297353CC}">
                    <c16:uniqueId val="{0000000A-0FAD-4195-A764-4C457CFA406D}"/>
                  </c:ext>
                </c:extLst>
              </c15:ser>
            </c15:filteredBarSeries>
            <c15:filteredBarSeries>
              <c15:ser>
                <c:idx val="6"/>
                <c:order val="6"/>
                <c:tx>
                  <c:v>2 Stars</c:v>
                </c:tx>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Chart'!$B$28</c15:sqref>
                        </c15:formulaRef>
                      </c:ext>
                    </c:extLst>
                    <c:strCache>
                      <c:ptCount val="1"/>
                      <c:pt idx="0">
                        <c:v>Traffic</c:v>
                      </c:pt>
                    </c:strCache>
                  </c:strRef>
                </c:cat>
                <c:val>
                  <c:numRef>
                    <c:extLst xmlns:c15="http://schemas.microsoft.com/office/drawing/2012/chart">
                      <c:ext xmlns:c15="http://schemas.microsoft.com/office/drawing/2012/chart" uri="{02D57815-91ED-43cb-92C2-25804820EDAC}">
                        <c15:formulaRef>
                          <c15:sqref>'All Ratings Bar Chart'!$D$28</c15:sqref>
                        </c15:formulaRef>
                      </c:ext>
                    </c:extLst>
                    <c:numCache>
                      <c:formatCode>General</c:formatCode>
                      <c:ptCount val="1"/>
                      <c:pt idx="0">
                        <c:v>39</c:v>
                      </c:pt>
                    </c:numCache>
                  </c:numRef>
                </c:val>
                <c:extLst xmlns:c15="http://schemas.microsoft.com/office/drawing/2012/chart">
                  <c:ext xmlns:c16="http://schemas.microsoft.com/office/drawing/2014/chart" uri="{C3380CC4-5D6E-409C-BE32-E72D297353CC}">
                    <c16:uniqueId val="{0000000B-0FAD-4195-A764-4C457CFA406D}"/>
                  </c:ext>
                </c:extLst>
              </c15:ser>
            </c15:filteredBarSeries>
            <c15:filteredBarSeries>
              <c15:ser>
                <c:idx val="7"/>
                <c:order val="7"/>
                <c:tx>
                  <c:v>3 Stars</c:v>
                </c:tx>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Chart'!$B$29</c15:sqref>
                        </c15:formulaRef>
                      </c:ext>
                    </c:extLst>
                    <c:strCache>
                      <c:ptCount val="1"/>
                      <c:pt idx="0">
                        <c:v>Traffic</c:v>
                      </c:pt>
                    </c:strCache>
                  </c:strRef>
                </c:cat>
                <c:val>
                  <c:numRef>
                    <c:extLst xmlns:c15="http://schemas.microsoft.com/office/drawing/2012/chart">
                      <c:ext xmlns:c15="http://schemas.microsoft.com/office/drawing/2012/chart" uri="{02D57815-91ED-43cb-92C2-25804820EDAC}">
                        <c15:formulaRef>
                          <c15:sqref>'All Ratings Bar Chart'!$D$29</c15:sqref>
                        </c15:formulaRef>
                      </c:ext>
                    </c:extLst>
                    <c:numCache>
                      <c:formatCode>General</c:formatCode>
                      <c:ptCount val="1"/>
                      <c:pt idx="0">
                        <c:v>90</c:v>
                      </c:pt>
                    </c:numCache>
                  </c:numRef>
                </c:val>
                <c:extLst xmlns:c15="http://schemas.microsoft.com/office/drawing/2012/chart">
                  <c:ext xmlns:c16="http://schemas.microsoft.com/office/drawing/2014/chart" uri="{C3380CC4-5D6E-409C-BE32-E72D297353CC}">
                    <c16:uniqueId val="{0000000C-0FAD-4195-A764-4C457CFA406D}"/>
                  </c:ext>
                </c:extLst>
              </c15:ser>
            </c15:filteredBarSeries>
            <c15:filteredBarSeries>
              <c15:ser>
                <c:idx val="8"/>
                <c:order val="8"/>
                <c:tx>
                  <c:v>4 Stars</c:v>
                </c:tx>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Chart'!$B$30</c15:sqref>
                        </c15:formulaRef>
                      </c:ext>
                    </c:extLst>
                    <c:strCache>
                      <c:ptCount val="1"/>
                      <c:pt idx="0">
                        <c:v>Traffic</c:v>
                      </c:pt>
                    </c:strCache>
                  </c:strRef>
                </c:cat>
                <c:val>
                  <c:numRef>
                    <c:extLst xmlns:c15="http://schemas.microsoft.com/office/drawing/2012/chart">
                      <c:ext xmlns:c15="http://schemas.microsoft.com/office/drawing/2012/chart" uri="{02D57815-91ED-43cb-92C2-25804820EDAC}">
                        <c15:formulaRef>
                          <c15:sqref>'All Ratings Bar Chart'!$D$30</c15:sqref>
                        </c15:formulaRef>
                      </c:ext>
                    </c:extLst>
                    <c:numCache>
                      <c:formatCode>General</c:formatCode>
                      <c:ptCount val="1"/>
                      <c:pt idx="0">
                        <c:v>74</c:v>
                      </c:pt>
                    </c:numCache>
                  </c:numRef>
                </c:val>
                <c:extLst xmlns:c15="http://schemas.microsoft.com/office/drawing/2012/chart">
                  <c:ext xmlns:c16="http://schemas.microsoft.com/office/drawing/2014/chart" uri="{C3380CC4-5D6E-409C-BE32-E72D297353CC}">
                    <c16:uniqueId val="{0000000D-0FAD-4195-A764-4C457CFA406D}"/>
                  </c:ext>
                </c:extLst>
              </c15:ser>
            </c15:filteredBarSeries>
            <c15:filteredBarSeries>
              <c15:ser>
                <c:idx val="9"/>
                <c:order val="9"/>
                <c:tx>
                  <c:v>5 Stars</c:v>
                </c:tx>
                <c:spPr>
                  <a:gradFill rotWithShape="1">
                    <a:gsLst>
                      <a:gs pos="0">
                        <a:schemeClr val="accent4">
                          <a:lumMod val="60000"/>
                          <a:satMod val="103000"/>
                          <a:lumMod val="102000"/>
                          <a:tint val="94000"/>
                        </a:schemeClr>
                      </a:gs>
                      <a:gs pos="50000">
                        <a:schemeClr val="accent4">
                          <a:lumMod val="60000"/>
                          <a:satMod val="110000"/>
                          <a:lumMod val="100000"/>
                          <a:shade val="100000"/>
                        </a:schemeClr>
                      </a:gs>
                      <a:gs pos="100000">
                        <a:schemeClr val="accent4">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Chart'!$B$31</c15:sqref>
                        </c15:formulaRef>
                      </c:ext>
                    </c:extLst>
                    <c:strCache>
                      <c:ptCount val="1"/>
                      <c:pt idx="0">
                        <c:v>Traffic</c:v>
                      </c:pt>
                    </c:strCache>
                  </c:strRef>
                </c:cat>
                <c:val>
                  <c:numRef>
                    <c:extLst xmlns:c15="http://schemas.microsoft.com/office/drawing/2012/chart">
                      <c:ext xmlns:c15="http://schemas.microsoft.com/office/drawing/2012/chart" uri="{02D57815-91ED-43cb-92C2-25804820EDAC}">
                        <c15:formulaRef>
                          <c15:sqref>'All Ratings Bar Chart'!$D$31</c15:sqref>
                        </c15:formulaRef>
                      </c:ext>
                    </c:extLst>
                    <c:numCache>
                      <c:formatCode>General</c:formatCode>
                      <c:ptCount val="1"/>
                      <c:pt idx="0">
                        <c:v>39</c:v>
                      </c:pt>
                    </c:numCache>
                  </c:numRef>
                </c:val>
                <c:extLst xmlns:c15="http://schemas.microsoft.com/office/drawing/2012/chart">
                  <c:ext xmlns:c16="http://schemas.microsoft.com/office/drawing/2014/chart" uri="{C3380CC4-5D6E-409C-BE32-E72D297353CC}">
                    <c16:uniqueId val="{0000000E-0FAD-4195-A764-4C457CFA406D}"/>
                  </c:ext>
                </c:extLst>
              </c15:ser>
            </c15:filteredBarSeries>
            <c15:filteredBarSeries>
              <c15:ser>
                <c:idx val="10"/>
                <c:order val="10"/>
                <c:tx>
                  <c:v>1 Star</c:v>
                </c:tx>
                <c:spPr>
                  <a:gradFill rotWithShape="1">
                    <a:gsLst>
                      <a:gs pos="0">
                        <a:schemeClr val="accent5">
                          <a:lumMod val="60000"/>
                          <a:satMod val="103000"/>
                          <a:lumMod val="102000"/>
                          <a:tint val="94000"/>
                        </a:schemeClr>
                      </a:gs>
                      <a:gs pos="50000">
                        <a:schemeClr val="accent5">
                          <a:lumMod val="60000"/>
                          <a:satMod val="110000"/>
                          <a:lumMod val="100000"/>
                          <a:shade val="100000"/>
                        </a:schemeClr>
                      </a:gs>
                      <a:gs pos="100000">
                        <a:schemeClr val="accent5">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Chart'!$B$32</c15:sqref>
                        </c15:formulaRef>
                      </c:ext>
                    </c:extLst>
                    <c:strCache>
                      <c:ptCount val="1"/>
                      <c:pt idx="0">
                        <c:v>Road Widening</c:v>
                      </c:pt>
                    </c:strCache>
                  </c:strRef>
                </c:cat>
                <c:val>
                  <c:numRef>
                    <c:extLst xmlns:c15="http://schemas.microsoft.com/office/drawing/2012/chart">
                      <c:ext xmlns:c15="http://schemas.microsoft.com/office/drawing/2012/chart" uri="{02D57815-91ED-43cb-92C2-25804820EDAC}">
                        <c15:formulaRef>
                          <c15:sqref>'All Ratings Bar Chart'!$D$32</c15:sqref>
                        </c15:formulaRef>
                      </c:ext>
                    </c:extLst>
                    <c:numCache>
                      <c:formatCode>General</c:formatCode>
                      <c:ptCount val="1"/>
                      <c:pt idx="0">
                        <c:v>14</c:v>
                      </c:pt>
                    </c:numCache>
                  </c:numRef>
                </c:val>
                <c:extLst xmlns:c15="http://schemas.microsoft.com/office/drawing/2012/chart">
                  <c:ext xmlns:c16="http://schemas.microsoft.com/office/drawing/2014/chart" uri="{C3380CC4-5D6E-409C-BE32-E72D297353CC}">
                    <c16:uniqueId val="{0000000F-0FAD-4195-A764-4C457CFA406D}"/>
                  </c:ext>
                </c:extLst>
              </c15:ser>
            </c15:filteredBarSeries>
            <c15:filteredBarSeries>
              <c15:ser>
                <c:idx val="11"/>
                <c:order val="11"/>
                <c:tx>
                  <c:v>2 Stars</c:v>
                </c:tx>
                <c:spPr>
                  <a:gradFill rotWithShape="1">
                    <a:gsLst>
                      <a:gs pos="0">
                        <a:schemeClr val="accent6">
                          <a:lumMod val="60000"/>
                          <a:satMod val="103000"/>
                          <a:lumMod val="102000"/>
                          <a:tint val="94000"/>
                        </a:schemeClr>
                      </a:gs>
                      <a:gs pos="50000">
                        <a:schemeClr val="accent6">
                          <a:lumMod val="60000"/>
                          <a:satMod val="110000"/>
                          <a:lumMod val="100000"/>
                          <a:shade val="100000"/>
                        </a:schemeClr>
                      </a:gs>
                      <a:gs pos="100000">
                        <a:schemeClr val="accent6">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Chart'!$B$33</c15:sqref>
                        </c15:formulaRef>
                      </c:ext>
                    </c:extLst>
                    <c:strCache>
                      <c:ptCount val="1"/>
                      <c:pt idx="0">
                        <c:v>Road Widening</c:v>
                      </c:pt>
                    </c:strCache>
                  </c:strRef>
                </c:cat>
                <c:val>
                  <c:numRef>
                    <c:extLst xmlns:c15="http://schemas.microsoft.com/office/drawing/2012/chart">
                      <c:ext xmlns:c15="http://schemas.microsoft.com/office/drawing/2012/chart" uri="{02D57815-91ED-43cb-92C2-25804820EDAC}">
                        <c15:formulaRef>
                          <c15:sqref>'All Ratings Bar Chart'!$D$33</c15:sqref>
                        </c15:formulaRef>
                      </c:ext>
                    </c:extLst>
                    <c:numCache>
                      <c:formatCode>General</c:formatCode>
                      <c:ptCount val="1"/>
                      <c:pt idx="0">
                        <c:v>17</c:v>
                      </c:pt>
                    </c:numCache>
                  </c:numRef>
                </c:val>
                <c:extLst xmlns:c15="http://schemas.microsoft.com/office/drawing/2012/chart">
                  <c:ext xmlns:c16="http://schemas.microsoft.com/office/drawing/2014/chart" uri="{C3380CC4-5D6E-409C-BE32-E72D297353CC}">
                    <c16:uniqueId val="{00000010-0FAD-4195-A764-4C457CFA406D}"/>
                  </c:ext>
                </c:extLst>
              </c15:ser>
            </c15:filteredBarSeries>
            <c15:filteredBarSeries>
              <c15:ser>
                <c:idx val="12"/>
                <c:order val="12"/>
                <c:tx>
                  <c:v>3 Stars</c:v>
                </c:tx>
                <c:spPr>
                  <a:gradFill rotWithShape="1">
                    <a:gsLst>
                      <a:gs pos="0">
                        <a:schemeClr val="accent1">
                          <a:lumMod val="80000"/>
                          <a:lumOff val="20000"/>
                          <a:satMod val="103000"/>
                          <a:lumMod val="102000"/>
                          <a:tint val="94000"/>
                        </a:schemeClr>
                      </a:gs>
                      <a:gs pos="50000">
                        <a:schemeClr val="accent1">
                          <a:lumMod val="80000"/>
                          <a:lumOff val="20000"/>
                          <a:satMod val="110000"/>
                          <a:lumMod val="100000"/>
                          <a:shade val="100000"/>
                        </a:schemeClr>
                      </a:gs>
                      <a:gs pos="100000">
                        <a:schemeClr val="accent1">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Chart'!$B$34</c15:sqref>
                        </c15:formulaRef>
                      </c:ext>
                    </c:extLst>
                    <c:strCache>
                      <c:ptCount val="1"/>
                      <c:pt idx="0">
                        <c:v>Road Widening</c:v>
                      </c:pt>
                    </c:strCache>
                  </c:strRef>
                </c:cat>
                <c:val>
                  <c:numRef>
                    <c:extLst xmlns:c15="http://schemas.microsoft.com/office/drawing/2012/chart">
                      <c:ext xmlns:c15="http://schemas.microsoft.com/office/drawing/2012/chart" uri="{02D57815-91ED-43cb-92C2-25804820EDAC}">
                        <c15:formulaRef>
                          <c15:sqref>'All Ratings Bar Chart'!$D$34</c15:sqref>
                        </c15:formulaRef>
                      </c:ext>
                    </c:extLst>
                    <c:numCache>
                      <c:formatCode>General</c:formatCode>
                      <c:ptCount val="1"/>
                      <c:pt idx="0">
                        <c:v>53</c:v>
                      </c:pt>
                    </c:numCache>
                  </c:numRef>
                </c:val>
                <c:extLst xmlns:c15="http://schemas.microsoft.com/office/drawing/2012/chart">
                  <c:ext xmlns:c16="http://schemas.microsoft.com/office/drawing/2014/chart" uri="{C3380CC4-5D6E-409C-BE32-E72D297353CC}">
                    <c16:uniqueId val="{00000011-0FAD-4195-A764-4C457CFA406D}"/>
                  </c:ext>
                </c:extLst>
              </c15:ser>
            </c15:filteredBarSeries>
            <c15:filteredBarSeries>
              <c15:ser>
                <c:idx val="13"/>
                <c:order val="13"/>
                <c:tx>
                  <c:v>4 Stars</c:v>
                </c:tx>
                <c:spPr>
                  <a:gradFill rotWithShape="1">
                    <a:gsLst>
                      <a:gs pos="0">
                        <a:schemeClr val="accent2">
                          <a:lumMod val="80000"/>
                          <a:lumOff val="20000"/>
                          <a:satMod val="103000"/>
                          <a:lumMod val="102000"/>
                          <a:tint val="94000"/>
                        </a:schemeClr>
                      </a:gs>
                      <a:gs pos="50000">
                        <a:schemeClr val="accent2">
                          <a:lumMod val="80000"/>
                          <a:lumOff val="20000"/>
                          <a:satMod val="110000"/>
                          <a:lumMod val="100000"/>
                          <a:shade val="100000"/>
                        </a:schemeClr>
                      </a:gs>
                      <a:gs pos="100000">
                        <a:schemeClr val="accent2">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Chart'!$B$35</c15:sqref>
                        </c15:formulaRef>
                      </c:ext>
                    </c:extLst>
                    <c:strCache>
                      <c:ptCount val="1"/>
                      <c:pt idx="0">
                        <c:v>Road Widening</c:v>
                      </c:pt>
                    </c:strCache>
                  </c:strRef>
                </c:cat>
                <c:val>
                  <c:numRef>
                    <c:extLst xmlns:c15="http://schemas.microsoft.com/office/drawing/2012/chart">
                      <c:ext xmlns:c15="http://schemas.microsoft.com/office/drawing/2012/chart" uri="{02D57815-91ED-43cb-92C2-25804820EDAC}">
                        <c15:formulaRef>
                          <c15:sqref>'All Ratings Bar Chart'!$D$35</c15:sqref>
                        </c15:formulaRef>
                      </c:ext>
                    </c:extLst>
                    <c:numCache>
                      <c:formatCode>General</c:formatCode>
                      <c:ptCount val="1"/>
                      <c:pt idx="0">
                        <c:v>80</c:v>
                      </c:pt>
                    </c:numCache>
                  </c:numRef>
                </c:val>
                <c:extLst xmlns:c15="http://schemas.microsoft.com/office/drawing/2012/chart">
                  <c:ext xmlns:c16="http://schemas.microsoft.com/office/drawing/2014/chart" uri="{C3380CC4-5D6E-409C-BE32-E72D297353CC}">
                    <c16:uniqueId val="{00000012-0FAD-4195-A764-4C457CFA406D}"/>
                  </c:ext>
                </c:extLst>
              </c15:ser>
            </c15:filteredBarSeries>
            <c15:filteredBarSeries>
              <c15:ser>
                <c:idx val="14"/>
                <c:order val="14"/>
                <c:tx>
                  <c:v>5 Stars</c:v>
                </c:tx>
                <c:spPr>
                  <a:gradFill rotWithShape="1">
                    <a:gsLst>
                      <a:gs pos="0">
                        <a:schemeClr val="accent3">
                          <a:lumMod val="80000"/>
                          <a:lumOff val="20000"/>
                          <a:satMod val="103000"/>
                          <a:lumMod val="102000"/>
                          <a:tint val="94000"/>
                        </a:schemeClr>
                      </a:gs>
                      <a:gs pos="50000">
                        <a:schemeClr val="accent3">
                          <a:lumMod val="80000"/>
                          <a:lumOff val="20000"/>
                          <a:satMod val="110000"/>
                          <a:lumMod val="100000"/>
                          <a:shade val="100000"/>
                        </a:schemeClr>
                      </a:gs>
                      <a:gs pos="100000">
                        <a:schemeClr val="accent3">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Chart'!$B$36</c15:sqref>
                        </c15:formulaRef>
                      </c:ext>
                    </c:extLst>
                    <c:strCache>
                      <c:ptCount val="1"/>
                      <c:pt idx="0">
                        <c:v>Road Widening</c:v>
                      </c:pt>
                    </c:strCache>
                  </c:strRef>
                </c:cat>
                <c:val>
                  <c:numRef>
                    <c:extLst xmlns:c15="http://schemas.microsoft.com/office/drawing/2012/chart">
                      <c:ext xmlns:c15="http://schemas.microsoft.com/office/drawing/2012/chart" uri="{02D57815-91ED-43cb-92C2-25804820EDAC}">
                        <c15:formulaRef>
                          <c15:sqref>'All Ratings Bar Chart'!$D$36</c15:sqref>
                        </c15:formulaRef>
                      </c:ext>
                    </c:extLst>
                    <c:numCache>
                      <c:formatCode>General</c:formatCode>
                      <c:ptCount val="1"/>
                      <c:pt idx="0">
                        <c:v>110</c:v>
                      </c:pt>
                    </c:numCache>
                  </c:numRef>
                </c:val>
                <c:extLst xmlns:c15="http://schemas.microsoft.com/office/drawing/2012/chart">
                  <c:ext xmlns:c16="http://schemas.microsoft.com/office/drawing/2014/chart" uri="{C3380CC4-5D6E-409C-BE32-E72D297353CC}">
                    <c16:uniqueId val="{00000013-0FAD-4195-A764-4C457CFA406D}"/>
                  </c:ext>
                </c:extLst>
              </c15:ser>
            </c15:filteredBarSeries>
          </c:ext>
        </c:extLst>
      </c:barChart>
      <c:catAx>
        <c:axId val="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
        <c:crosses val="autoZero"/>
        <c:auto val="1"/>
        <c:lblAlgn val="ctr"/>
        <c:lblOffset val="100"/>
        <c:noMultiLvlLbl val="1"/>
      </c:catAx>
      <c:valAx>
        <c:axId val="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
        <c:crosses val="autoZero"/>
        <c:crossBetween val="between"/>
      </c:valAx>
      <c:spPr>
        <a:noFill/>
        <a:ln>
          <a:noFill/>
        </a:ln>
        <a:effectLst/>
      </c:spPr>
    </c:plotArea>
    <c:legend>
      <c:legendPos val="b"/>
      <c:layout>
        <c:manualLayout>
          <c:xMode val="edge"/>
          <c:yMode val="edge"/>
          <c:x val="0.13345030078999326"/>
          <c:y val="0.83802622990290898"/>
          <c:w val="0.78307266410356713"/>
          <c:h val="9.149173874603458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1"/>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0"/>
          <c:order val="10"/>
          <c:tx>
            <c:v>1 Star</c:v>
          </c:tx>
          <c:spPr>
            <a:solidFill>
              <a:srgbClr val="0070C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Ratings Bar Chart'!$B$32</c:f>
              <c:strCache>
                <c:ptCount val="1"/>
                <c:pt idx="0">
                  <c:v>Road Widening</c:v>
                </c:pt>
              </c:strCache>
            </c:strRef>
          </c:cat>
          <c:val>
            <c:numRef>
              <c:f>'All Ratings Bar Chart'!$D$32</c:f>
              <c:numCache>
                <c:formatCode>General</c:formatCode>
                <c:ptCount val="1"/>
                <c:pt idx="0">
                  <c:v>14</c:v>
                </c:pt>
              </c:numCache>
            </c:numRef>
          </c:val>
          <c:extLst>
            <c:ext xmlns:c16="http://schemas.microsoft.com/office/drawing/2014/chart" uri="{C3380CC4-5D6E-409C-BE32-E72D297353CC}">
              <c16:uniqueId val="{00000000-44F4-43B6-B01F-FC58349D19FC}"/>
            </c:ext>
          </c:extLst>
        </c:ser>
        <c:ser>
          <c:idx val="11"/>
          <c:order val="11"/>
          <c:tx>
            <c:v>2 Stars</c:v>
          </c:tx>
          <c:spPr>
            <a:solidFill>
              <a:srgbClr val="0070C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Ratings Bar Chart'!$B$33</c:f>
              <c:strCache>
                <c:ptCount val="1"/>
                <c:pt idx="0">
                  <c:v>Road Widening</c:v>
                </c:pt>
              </c:strCache>
            </c:strRef>
          </c:cat>
          <c:val>
            <c:numRef>
              <c:f>'All Ratings Bar Chart'!$D$33</c:f>
              <c:numCache>
                <c:formatCode>General</c:formatCode>
                <c:ptCount val="1"/>
                <c:pt idx="0">
                  <c:v>17</c:v>
                </c:pt>
              </c:numCache>
            </c:numRef>
          </c:val>
          <c:extLst>
            <c:ext xmlns:c16="http://schemas.microsoft.com/office/drawing/2014/chart" uri="{C3380CC4-5D6E-409C-BE32-E72D297353CC}">
              <c16:uniqueId val="{00000001-44F4-43B6-B01F-FC58349D19FC}"/>
            </c:ext>
          </c:extLst>
        </c:ser>
        <c:ser>
          <c:idx val="12"/>
          <c:order val="12"/>
          <c:tx>
            <c:v>3 Stars</c:v>
          </c:tx>
          <c:spPr>
            <a:solidFill>
              <a:srgbClr val="0070C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Ratings Bar Chart'!$B$34</c:f>
              <c:strCache>
                <c:ptCount val="1"/>
                <c:pt idx="0">
                  <c:v>Road Widening</c:v>
                </c:pt>
              </c:strCache>
            </c:strRef>
          </c:cat>
          <c:val>
            <c:numRef>
              <c:f>'All Ratings Bar Chart'!$D$34</c:f>
              <c:numCache>
                <c:formatCode>General</c:formatCode>
                <c:ptCount val="1"/>
                <c:pt idx="0">
                  <c:v>53</c:v>
                </c:pt>
              </c:numCache>
            </c:numRef>
          </c:val>
          <c:extLst>
            <c:ext xmlns:c16="http://schemas.microsoft.com/office/drawing/2014/chart" uri="{C3380CC4-5D6E-409C-BE32-E72D297353CC}">
              <c16:uniqueId val="{00000002-44F4-43B6-B01F-FC58349D19FC}"/>
            </c:ext>
          </c:extLst>
        </c:ser>
        <c:ser>
          <c:idx val="13"/>
          <c:order val="13"/>
          <c:tx>
            <c:v>4 Stars</c:v>
          </c:tx>
          <c:spPr>
            <a:solidFill>
              <a:srgbClr val="0070C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Ratings Bar Chart'!$B$35</c:f>
              <c:strCache>
                <c:ptCount val="1"/>
                <c:pt idx="0">
                  <c:v>Road Widening</c:v>
                </c:pt>
              </c:strCache>
            </c:strRef>
          </c:cat>
          <c:val>
            <c:numRef>
              <c:f>'All Ratings Bar Chart'!$D$35</c:f>
              <c:numCache>
                <c:formatCode>General</c:formatCode>
                <c:ptCount val="1"/>
                <c:pt idx="0">
                  <c:v>80</c:v>
                </c:pt>
              </c:numCache>
            </c:numRef>
          </c:val>
          <c:extLst>
            <c:ext xmlns:c16="http://schemas.microsoft.com/office/drawing/2014/chart" uri="{C3380CC4-5D6E-409C-BE32-E72D297353CC}">
              <c16:uniqueId val="{00000003-44F4-43B6-B01F-FC58349D19FC}"/>
            </c:ext>
          </c:extLst>
        </c:ser>
        <c:ser>
          <c:idx val="14"/>
          <c:order val="14"/>
          <c:tx>
            <c:v>5 Stars</c:v>
          </c:tx>
          <c:spPr>
            <a:solidFill>
              <a:srgbClr val="0070C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Ratings Bar Chart'!$B$36</c:f>
              <c:strCache>
                <c:ptCount val="1"/>
                <c:pt idx="0">
                  <c:v>Road Widening</c:v>
                </c:pt>
              </c:strCache>
            </c:strRef>
          </c:cat>
          <c:val>
            <c:numRef>
              <c:f>'All Ratings Bar Chart'!$D$36</c:f>
              <c:numCache>
                <c:formatCode>General</c:formatCode>
                <c:ptCount val="1"/>
                <c:pt idx="0">
                  <c:v>110</c:v>
                </c:pt>
              </c:numCache>
            </c:numRef>
          </c:val>
          <c:extLst>
            <c:ext xmlns:c16="http://schemas.microsoft.com/office/drawing/2014/chart" uri="{C3380CC4-5D6E-409C-BE32-E72D297353CC}">
              <c16:uniqueId val="{00000004-44F4-43B6-B01F-FC58349D19FC}"/>
            </c:ext>
          </c:extLst>
        </c:ser>
        <c:dLbls>
          <c:dLblPos val="outEnd"/>
          <c:showLegendKey val="0"/>
          <c:showVal val="1"/>
          <c:showCatName val="0"/>
          <c:showSerName val="0"/>
          <c:showPercent val="0"/>
          <c:showBubbleSize val="0"/>
        </c:dLbls>
        <c:gapWidth val="100"/>
        <c:overlap val="-24"/>
        <c:axId val="1"/>
        <c:axId val="2"/>
        <c:extLst>
          <c:ext xmlns:c15="http://schemas.microsoft.com/office/drawing/2012/chart" uri="{02D57815-91ED-43cb-92C2-25804820EDAC}">
            <c15:filteredBarSeries>
              <c15:ser>
                <c:idx val="0"/>
                <c:order val="0"/>
                <c:tx>
                  <c:v>1 Star</c:v>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'All Ratings Bar Chart'!$B$22</c15:sqref>
                        </c15:formulaRef>
                      </c:ext>
                    </c:extLst>
                    <c:strCache>
                      <c:ptCount val="1"/>
                      <c:pt idx="0">
                        <c:v>Road Improvements</c:v>
                      </c:pt>
                    </c:strCache>
                  </c:strRef>
                </c:cat>
                <c:val>
                  <c:numRef>
                    <c:extLst>
                      <c:ext uri="{02D57815-91ED-43cb-92C2-25804820EDAC}">
                        <c15:formulaRef>
                          <c15:sqref>'All Ratings Bar Chart'!$D$22</c15:sqref>
                        </c15:formulaRef>
                      </c:ext>
                    </c:extLst>
                    <c:numCache>
                      <c:formatCode>General</c:formatCode>
                      <c:ptCount val="1"/>
                      <c:pt idx="0">
                        <c:v>5</c:v>
                      </c:pt>
                    </c:numCache>
                  </c:numRef>
                </c:val>
                <c:extLst>
                  <c:ext xmlns:c16="http://schemas.microsoft.com/office/drawing/2014/chart" uri="{C3380CC4-5D6E-409C-BE32-E72D297353CC}">
                    <c16:uniqueId val="{00000005-44F4-43B6-B01F-FC58349D19FC}"/>
                  </c:ext>
                </c:extLst>
              </c15:ser>
            </c15:filteredBarSeries>
            <c15:filteredBarSeries>
              <c15:ser>
                <c:idx val="1"/>
                <c:order val="1"/>
                <c:tx>
                  <c:v>2 Stars</c:v>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Chart'!$B$23</c15:sqref>
                        </c15:formulaRef>
                      </c:ext>
                    </c:extLst>
                    <c:strCache>
                      <c:ptCount val="1"/>
                      <c:pt idx="0">
                        <c:v>Road Improvements</c:v>
                      </c:pt>
                    </c:strCache>
                  </c:strRef>
                </c:cat>
                <c:val>
                  <c:numRef>
                    <c:extLst xmlns:c15="http://schemas.microsoft.com/office/drawing/2012/chart">
                      <c:ext xmlns:c15="http://schemas.microsoft.com/office/drawing/2012/chart" uri="{02D57815-91ED-43cb-92C2-25804820EDAC}">
                        <c15:formulaRef>
                          <c15:sqref>'All Ratings Bar Chart'!$D$23</c15:sqref>
                        </c15:formulaRef>
                      </c:ext>
                    </c:extLst>
                    <c:numCache>
                      <c:formatCode>General</c:formatCode>
                      <c:ptCount val="1"/>
                      <c:pt idx="0">
                        <c:v>11</c:v>
                      </c:pt>
                    </c:numCache>
                  </c:numRef>
                </c:val>
                <c:extLst xmlns:c15="http://schemas.microsoft.com/office/drawing/2012/chart">
                  <c:ext xmlns:c16="http://schemas.microsoft.com/office/drawing/2014/chart" uri="{C3380CC4-5D6E-409C-BE32-E72D297353CC}">
                    <c16:uniqueId val="{00000006-44F4-43B6-B01F-FC58349D19FC}"/>
                  </c:ext>
                </c:extLst>
              </c15:ser>
            </c15:filteredBarSeries>
            <c15:filteredBarSeries>
              <c15:ser>
                <c:idx val="2"/>
                <c:order val="2"/>
                <c:tx>
                  <c:v>3 Stars</c:v>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Chart'!$B$24</c15:sqref>
                        </c15:formulaRef>
                      </c:ext>
                    </c:extLst>
                    <c:strCache>
                      <c:ptCount val="1"/>
                      <c:pt idx="0">
                        <c:v>Road Improvements</c:v>
                      </c:pt>
                    </c:strCache>
                  </c:strRef>
                </c:cat>
                <c:val>
                  <c:numRef>
                    <c:extLst xmlns:c15="http://schemas.microsoft.com/office/drawing/2012/chart">
                      <c:ext xmlns:c15="http://schemas.microsoft.com/office/drawing/2012/chart" uri="{02D57815-91ED-43cb-92C2-25804820EDAC}">
                        <c15:formulaRef>
                          <c15:sqref>'All Ratings Bar Chart'!$D$24</c15:sqref>
                        </c15:formulaRef>
                      </c:ext>
                    </c:extLst>
                    <c:numCache>
                      <c:formatCode>General</c:formatCode>
                      <c:ptCount val="1"/>
                      <c:pt idx="0">
                        <c:v>34</c:v>
                      </c:pt>
                    </c:numCache>
                  </c:numRef>
                </c:val>
                <c:extLst xmlns:c15="http://schemas.microsoft.com/office/drawing/2012/chart">
                  <c:ext xmlns:c16="http://schemas.microsoft.com/office/drawing/2014/chart" uri="{C3380CC4-5D6E-409C-BE32-E72D297353CC}">
                    <c16:uniqueId val="{00000007-44F4-43B6-B01F-FC58349D19FC}"/>
                  </c:ext>
                </c:extLst>
              </c15:ser>
            </c15:filteredBarSeries>
            <c15:filteredBarSeries>
              <c15:ser>
                <c:idx val="3"/>
                <c:order val="3"/>
                <c:tx>
                  <c:v>4 Stars</c:v>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Chart'!$B$25</c15:sqref>
                        </c15:formulaRef>
                      </c:ext>
                    </c:extLst>
                    <c:strCache>
                      <c:ptCount val="1"/>
                      <c:pt idx="0">
                        <c:v>Road Improvements</c:v>
                      </c:pt>
                    </c:strCache>
                  </c:strRef>
                </c:cat>
                <c:val>
                  <c:numRef>
                    <c:extLst xmlns:c15="http://schemas.microsoft.com/office/drawing/2012/chart">
                      <c:ext xmlns:c15="http://schemas.microsoft.com/office/drawing/2012/chart" uri="{02D57815-91ED-43cb-92C2-25804820EDAC}">
                        <c15:formulaRef>
                          <c15:sqref>'All Ratings Bar Chart'!$D$25</c15:sqref>
                        </c15:formulaRef>
                      </c:ext>
                    </c:extLst>
                    <c:numCache>
                      <c:formatCode>General</c:formatCode>
                      <c:ptCount val="1"/>
                      <c:pt idx="0">
                        <c:v>87</c:v>
                      </c:pt>
                    </c:numCache>
                  </c:numRef>
                </c:val>
                <c:extLst xmlns:c15="http://schemas.microsoft.com/office/drawing/2012/chart">
                  <c:ext xmlns:c16="http://schemas.microsoft.com/office/drawing/2014/chart" uri="{C3380CC4-5D6E-409C-BE32-E72D297353CC}">
                    <c16:uniqueId val="{00000008-44F4-43B6-B01F-FC58349D19FC}"/>
                  </c:ext>
                </c:extLst>
              </c15:ser>
            </c15:filteredBarSeries>
            <c15:filteredBarSeries>
              <c15:ser>
                <c:idx val="4"/>
                <c:order val="4"/>
                <c:tx>
                  <c:v>5 Stars</c:v>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Chart'!$B$26</c15:sqref>
                        </c15:formulaRef>
                      </c:ext>
                    </c:extLst>
                    <c:strCache>
                      <c:ptCount val="1"/>
                      <c:pt idx="0">
                        <c:v>Road Improvements</c:v>
                      </c:pt>
                    </c:strCache>
                  </c:strRef>
                </c:cat>
                <c:val>
                  <c:numRef>
                    <c:extLst xmlns:c15="http://schemas.microsoft.com/office/drawing/2012/chart">
                      <c:ext xmlns:c15="http://schemas.microsoft.com/office/drawing/2012/chart" uri="{02D57815-91ED-43cb-92C2-25804820EDAC}">
                        <c15:formulaRef>
                          <c15:sqref>'All Ratings Bar Chart'!$D$26</c15:sqref>
                        </c15:formulaRef>
                      </c:ext>
                    </c:extLst>
                    <c:numCache>
                      <c:formatCode>General</c:formatCode>
                      <c:ptCount val="1"/>
                      <c:pt idx="0">
                        <c:v>138</c:v>
                      </c:pt>
                    </c:numCache>
                  </c:numRef>
                </c:val>
                <c:extLst xmlns:c15="http://schemas.microsoft.com/office/drawing/2012/chart">
                  <c:ext xmlns:c16="http://schemas.microsoft.com/office/drawing/2014/chart" uri="{C3380CC4-5D6E-409C-BE32-E72D297353CC}">
                    <c16:uniqueId val="{00000009-44F4-43B6-B01F-FC58349D19FC}"/>
                  </c:ext>
                </c:extLst>
              </c15:ser>
            </c15:filteredBarSeries>
            <c15:filteredBarSeries>
              <c15:ser>
                <c:idx val="5"/>
                <c:order val="5"/>
                <c:tx>
                  <c:v>1 Star</c:v>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Chart'!$B$27</c15:sqref>
                        </c15:formulaRef>
                      </c:ext>
                    </c:extLst>
                    <c:strCache>
                      <c:ptCount val="1"/>
                      <c:pt idx="0">
                        <c:v>Traffic</c:v>
                      </c:pt>
                    </c:strCache>
                  </c:strRef>
                </c:cat>
                <c:val>
                  <c:numRef>
                    <c:extLst xmlns:c15="http://schemas.microsoft.com/office/drawing/2012/chart">
                      <c:ext xmlns:c15="http://schemas.microsoft.com/office/drawing/2012/chart" uri="{02D57815-91ED-43cb-92C2-25804820EDAC}">
                        <c15:formulaRef>
                          <c15:sqref>'All Ratings Bar Chart'!$D$27</c15:sqref>
                        </c15:formulaRef>
                      </c:ext>
                    </c:extLst>
                    <c:numCache>
                      <c:formatCode>General</c:formatCode>
                      <c:ptCount val="1"/>
                      <c:pt idx="0">
                        <c:v>27</c:v>
                      </c:pt>
                    </c:numCache>
                  </c:numRef>
                </c:val>
                <c:extLst xmlns:c15="http://schemas.microsoft.com/office/drawing/2012/chart">
                  <c:ext xmlns:c16="http://schemas.microsoft.com/office/drawing/2014/chart" uri="{C3380CC4-5D6E-409C-BE32-E72D297353CC}">
                    <c16:uniqueId val="{0000000A-44F4-43B6-B01F-FC58349D19FC}"/>
                  </c:ext>
                </c:extLst>
              </c15:ser>
            </c15:filteredBarSeries>
            <c15:filteredBarSeries>
              <c15:ser>
                <c:idx val="6"/>
                <c:order val="6"/>
                <c:tx>
                  <c:v>2 Stars</c:v>
                </c:tx>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Chart'!$B$28</c15:sqref>
                        </c15:formulaRef>
                      </c:ext>
                    </c:extLst>
                    <c:strCache>
                      <c:ptCount val="1"/>
                      <c:pt idx="0">
                        <c:v>Traffic</c:v>
                      </c:pt>
                    </c:strCache>
                  </c:strRef>
                </c:cat>
                <c:val>
                  <c:numRef>
                    <c:extLst xmlns:c15="http://schemas.microsoft.com/office/drawing/2012/chart">
                      <c:ext xmlns:c15="http://schemas.microsoft.com/office/drawing/2012/chart" uri="{02D57815-91ED-43cb-92C2-25804820EDAC}">
                        <c15:formulaRef>
                          <c15:sqref>'All Ratings Bar Chart'!$D$28</c15:sqref>
                        </c15:formulaRef>
                      </c:ext>
                    </c:extLst>
                    <c:numCache>
                      <c:formatCode>General</c:formatCode>
                      <c:ptCount val="1"/>
                      <c:pt idx="0">
                        <c:v>39</c:v>
                      </c:pt>
                    </c:numCache>
                  </c:numRef>
                </c:val>
                <c:extLst xmlns:c15="http://schemas.microsoft.com/office/drawing/2012/chart">
                  <c:ext xmlns:c16="http://schemas.microsoft.com/office/drawing/2014/chart" uri="{C3380CC4-5D6E-409C-BE32-E72D297353CC}">
                    <c16:uniqueId val="{0000000B-44F4-43B6-B01F-FC58349D19FC}"/>
                  </c:ext>
                </c:extLst>
              </c15:ser>
            </c15:filteredBarSeries>
            <c15:filteredBarSeries>
              <c15:ser>
                <c:idx val="7"/>
                <c:order val="7"/>
                <c:tx>
                  <c:v>3 Stars</c:v>
                </c:tx>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Chart'!$B$29</c15:sqref>
                        </c15:formulaRef>
                      </c:ext>
                    </c:extLst>
                    <c:strCache>
                      <c:ptCount val="1"/>
                      <c:pt idx="0">
                        <c:v>Traffic</c:v>
                      </c:pt>
                    </c:strCache>
                  </c:strRef>
                </c:cat>
                <c:val>
                  <c:numRef>
                    <c:extLst xmlns:c15="http://schemas.microsoft.com/office/drawing/2012/chart">
                      <c:ext xmlns:c15="http://schemas.microsoft.com/office/drawing/2012/chart" uri="{02D57815-91ED-43cb-92C2-25804820EDAC}">
                        <c15:formulaRef>
                          <c15:sqref>'All Ratings Bar Chart'!$D$29</c15:sqref>
                        </c15:formulaRef>
                      </c:ext>
                    </c:extLst>
                    <c:numCache>
                      <c:formatCode>General</c:formatCode>
                      <c:ptCount val="1"/>
                      <c:pt idx="0">
                        <c:v>90</c:v>
                      </c:pt>
                    </c:numCache>
                  </c:numRef>
                </c:val>
                <c:extLst xmlns:c15="http://schemas.microsoft.com/office/drawing/2012/chart">
                  <c:ext xmlns:c16="http://schemas.microsoft.com/office/drawing/2014/chart" uri="{C3380CC4-5D6E-409C-BE32-E72D297353CC}">
                    <c16:uniqueId val="{0000000C-44F4-43B6-B01F-FC58349D19FC}"/>
                  </c:ext>
                </c:extLst>
              </c15:ser>
            </c15:filteredBarSeries>
            <c15:filteredBarSeries>
              <c15:ser>
                <c:idx val="8"/>
                <c:order val="8"/>
                <c:tx>
                  <c:v>4 Stars</c:v>
                </c:tx>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Chart'!$B$30</c15:sqref>
                        </c15:formulaRef>
                      </c:ext>
                    </c:extLst>
                    <c:strCache>
                      <c:ptCount val="1"/>
                      <c:pt idx="0">
                        <c:v>Traffic</c:v>
                      </c:pt>
                    </c:strCache>
                  </c:strRef>
                </c:cat>
                <c:val>
                  <c:numRef>
                    <c:extLst xmlns:c15="http://schemas.microsoft.com/office/drawing/2012/chart">
                      <c:ext xmlns:c15="http://schemas.microsoft.com/office/drawing/2012/chart" uri="{02D57815-91ED-43cb-92C2-25804820EDAC}">
                        <c15:formulaRef>
                          <c15:sqref>'All Ratings Bar Chart'!$D$30</c15:sqref>
                        </c15:formulaRef>
                      </c:ext>
                    </c:extLst>
                    <c:numCache>
                      <c:formatCode>General</c:formatCode>
                      <c:ptCount val="1"/>
                      <c:pt idx="0">
                        <c:v>74</c:v>
                      </c:pt>
                    </c:numCache>
                  </c:numRef>
                </c:val>
                <c:extLst xmlns:c15="http://schemas.microsoft.com/office/drawing/2012/chart">
                  <c:ext xmlns:c16="http://schemas.microsoft.com/office/drawing/2014/chart" uri="{C3380CC4-5D6E-409C-BE32-E72D297353CC}">
                    <c16:uniqueId val="{0000000D-44F4-43B6-B01F-FC58349D19FC}"/>
                  </c:ext>
                </c:extLst>
              </c15:ser>
            </c15:filteredBarSeries>
            <c15:filteredBarSeries>
              <c15:ser>
                <c:idx val="9"/>
                <c:order val="9"/>
                <c:tx>
                  <c:v>5 Stars</c:v>
                </c:tx>
                <c:spPr>
                  <a:gradFill rotWithShape="1">
                    <a:gsLst>
                      <a:gs pos="0">
                        <a:schemeClr val="accent4">
                          <a:lumMod val="60000"/>
                          <a:satMod val="103000"/>
                          <a:lumMod val="102000"/>
                          <a:tint val="94000"/>
                        </a:schemeClr>
                      </a:gs>
                      <a:gs pos="50000">
                        <a:schemeClr val="accent4">
                          <a:lumMod val="60000"/>
                          <a:satMod val="110000"/>
                          <a:lumMod val="100000"/>
                          <a:shade val="100000"/>
                        </a:schemeClr>
                      </a:gs>
                      <a:gs pos="100000">
                        <a:schemeClr val="accent4">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Chart'!$B$31</c15:sqref>
                        </c15:formulaRef>
                      </c:ext>
                    </c:extLst>
                    <c:strCache>
                      <c:ptCount val="1"/>
                      <c:pt idx="0">
                        <c:v>Traffic</c:v>
                      </c:pt>
                    </c:strCache>
                  </c:strRef>
                </c:cat>
                <c:val>
                  <c:numRef>
                    <c:extLst xmlns:c15="http://schemas.microsoft.com/office/drawing/2012/chart">
                      <c:ext xmlns:c15="http://schemas.microsoft.com/office/drawing/2012/chart" uri="{02D57815-91ED-43cb-92C2-25804820EDAC}">
                        <c15:formulaRef>
                          <c15:sqref>'All Ratings Bar Chart'!$D$31</c15:sqref>
                        </c15:formulaRef>
                      </c:ext>
                    </c:extLst>
                    <c:numCache>
                      <c:formatCode>General</c:formatCode>
                      <c:ptCount val="1"/>
                      <c:pt idx="0">
                        <c:v>39</c:v>
                      </c:pt>
                    </c:numCache>
                  </c:numRef>
                </c:val>
                <c:extLst xmlns:c15="http://schemas.microsoft.com/office/drawing/2012/chart">
                  <c:ext xmlns:c16="http://schemas.microsoft.com/office/drawing/2014/chart" uri="{C3380CC4-5D6E-409C-BE32-E72D297353CC}">
                    <c16:uniqueId val="{0000000E-44F4-43B6-B01F-FC58349D19FC}"/>
                  </c:ext>
                </c:extLst>
              </c15:ser>
            </c15:filteredBarSeries>
            <c15:filteredBarSeries>
              <c15:ser>
                <c:idx val="15"/>
                <c:order val="15"/>
                <c:tx>
                  <c:v>1 Star</c:v>
                </c:tx>
                <c:spPr>
                  <a:gradFill rotWithShape="1">
                    <a:gsLst>
                      <a:gs pos="0">
                        <a:schemeClr val="accent4">
                          <a:lumMod val="80000"/>
                          <a:lumOff val="20000"/>
                          <a:satMod val="103000"/>
                          <a:lumMod val="102000"/>
                          <a:tint val="94000"/>
                        </a:schemeClr>
                      </a:gs>
                      <a:gs pos="50000">
                        <a:schemeClr val="accent4">
                          <a:lumMod val="80000"/>
                          <a:lumOff val="20000"/>
                          <a:satMod val="110000"/>
                          <a:lumMod val="100000"/>
                          <a:shade val="100000"/>
                        </a:schemeClr>
                      </a:gs>
                      <a:gs pos="100000">
                        <a:schemeClr val="accent4">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Chart'!$B$37</c15:sqref>
                        </c15:formulaRef>
                      </c:ext>
                    </c:extLst>
                    <c:strCache>
                      <c:ptCount val="1"/>
                      <c:pt idx="0">
                        <c:v>Intersections</c:v>
                      </c:pt>
                    </c:strCache>
                  </c:strRef>
                </c:cat>
                <c:val>
                  <c:numRef>
                    <c:extLst xmlns:c15="http://schemas.microsoft.com/office/drawing/2012/chart">
                      <c:ext xmlns:c15="http://schemas.microsoft.com/office/drawing/2012/chart" uri="{02D57815-91ED-43cb-92C2-25804820EDAC}">
                        <c15:formulaRef>
                          <c15:sqref>'All Ratings Bar Chart'!$D$37</c15:sqref>
                        </c15:formulaRef>
                      </c:ext>
                    </c:extLst>
                    <c:numCache>
                      <c:formatCode>General</c:formatCode>
                      <c:ptCount val="1"/>
                      <c:pt idx="0">
                        <c:v>5</c:v>
                      </c:pt>
                    </c:numCache>
                  </c:numRef>
                </c:val>
                <c:extLst xmlns:c15="http://schemas.microsoft.com/office/drawing/2012/chart">
                  <c:ext xmlns:c16="http://schemas.microsoft.com/office/drawing/2014/chart" uri="{C3380CC4-5D6E-409C-BE32-E72D297353CC}">
                    <c16:uniqueId val="{0000000F-44F4-43B6-B01F-FC58349D19FC}"/>
                  </c:ext>
                </c:extLst>
              </c15:ser>
            </c15:filteredBarSeries>
            <c15:filteredBarSeries>
              <c15:ser>
                <c:idx val="16"/>
                <c:order val="16"/>
                <c:tx>
                  <c:v>2 Stars</c:v>
                </c:tx>
                <c:spPr>
                  <a:gradFill rotWithShape="1">
                    <a:gsLst>
                      <a:gs pos="0">
                        <a:schemeClr val="accent5">
                          <a:lumMod val="80000"/>
                          <a:lumOff val="20000"/>
                          <a:satMod val="103000"/>
                          <a:lumMod val="102000"/>
                          <a:tint val="94000"/>
                        </a:schemeClr>
                      </a:gs>
                      <a:gs pos="50000">
                        <a:schemeClr val="accent5">
                          <a:lumMod val="80000"/>
                          <a:lumOff val="20000"/>
                          <a:satMod val="110000"/>
                          <a:lumMod val="100000"/>
                          <a:shade val="100000"/>
                        </a:schemeClr>
                      </a:gs>
                      <a:gs pos="100000">
                        <a:schemeClr val="accent5">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Chart'!$B$38</c15:sqref>
                        </c15:formulaRef>
                      </c:ext>
                    </c:extLst>
                    <c:strCache>
                      <c:ptCount val="1"/>
                      <c:pt idx="0">
                        <c:v>Intersections</c:v>
                      </c:pt>
                    </c:strCache>
                  </c:strRef>
                </c:cat>
                <c:val>
                  <c:numRef>
                    <c:extLst xmlns:c15="http://schemas.microsoft.com/office/drawing/2012/chart">
                      <c:ext xmlns:c15="http://schemas.microsoft.com/office/drawing/2012/chart" uri="{02D57815-91ED-43cb-92C2-25804820EDAC}">
                        <c15:formulaRef>
                          <c15:sqref>'All Ratings Bar Chart'!$D$38</c15:sqref>
                        </c15:formulaRef>
                      </c:ext>
                    </c:extLst>
                    <c:numCache>
                      <c:formatCode>General</c:formatCode>
                      <c:ptCount val="1"/>
                      <c:pt idx="0">
                        <c:v>16</c:v>
                      </c:pt>
                    </c:numCache>
                  </c:numRef>
                </c:val>
                <c:extLst xmlns:c15="http://schemas.microsoft.com/office/drawing/2012/chart">
                  <c:ext xmlns:c16="http://schemas.microsoft.com/office/drawing/2014/chart" uri="{C3380CC4-5D6E-409C-BE32-E72D297353CC}">
                    <c16:uniqueId val="{00000010-44F4-43B6-B01F-FC58349D19FC}"/>
                  </c:ext>
                </c:extLst>
              </c15:ser>
            </c15:filteredBarSeries>
            <c15:filteredBarSeries>
              <c15:ser>
                <c:idx val="17"/>
                <c:order val="17"/>
                <c:tx>
                  <c:v>3 Stars</c:v>
                </c:tx>
                <c:spPr>
                  <a:gradFill rotWithShape="1">
                    <a:gsLst>
                      <a:gs pos="0">
                        <a:schemeClr val="accent6">
                          <a:lumMod val="80000"/>
                          <a:lumOff val="20000"/>
                          <a:satMod val="103000"/>
                          <a:lumMod val="102000"/>
                          <a:tint val="94000"/>
                        </a:schemeClr>
                      </a:gs>
                      <a:gs pos="50000">
                        <a:schemeClr val="accent6">
                          <a:lumMod val="80000"/>
                          <a:lumOff val="20000"/>
                          <a:satMod val="110000"/>
                          <a:lumMod val="100000"/>
                          <a:shade val="100000"/>
                        </a:schemeClr>
                      </a:gs>
                      <a:gs pos="100000">
                        <a:schemeClr val="accent6">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Chart'!$B$39</c15:sqref>
                        </c15:formulaRef>
                      </c:ext>
                    </c:extLst>
                    <c:strCache>
                      <c:ptCount val="1"/>
                      <c:pt idx="0">
                        <c:v>Intersections</c:v>
                      </c:pt>
                    </c:strCache>
                  </c:strRef>
                </c:cat>
                <c:val>
                  <c:numRef>
                    <c:extLst xmlns:c15="http://schemas.microsoft.com/office/drawing/2012/chart">
                      <c:ext xmlns:c15="http://schemas.microsoft.com/office/drawing/2012/chart" uri="{02D57815-91ED-43cb-92C2-25804820EDAC}">
                        <c15:formulaRef>
                          <c15:sqref>'All Ratings Bar Chart'!$D$39</c15:sqref>
                        </c15:formulaRef>
                      </c:ext>
                    </c:extLst>
                    <c:numCache>
                      <c:formatCode>General</c:formatCode>
                      <c:ptCount val="1"/>
                      <c:pt idx="0">
                        <c:v>56</c:v>
                      </c:pt>
                    </c:numCache>
                  </c:numRef>
                </c:val>
                <c:extLst xmlns:c15="http://schemas.microsoft.com/office/drawing/2012/chart">
                  <c:ext xmlns:c16="http://schemas.microsoft.com/office/drawing/2014/chart" uri="{C3380CC4-5D6E-409C-BE32-E72D297353CC}">
                    <c16:uniqueId val="{00000011-44F4-43B6-B01F-FC58349D19FC}"/>
                  </c:ext>
                </c:extLst>
              </c15:ser>
            </c15:filteredBarSeries>
            <c15:filteredBarSeries>
              <c15:ser>
                <c:idx val="18"/>
                <c:order val="18"/>
                <c:tx>
                  <c:v>4 Stars</c:v>
                </c:tx>
                <c:spPr>
                  <a:gradFill rotWithShape="1">
                    <a:gsLst>
                      <a:gs pos="0">
                        <a:schemeClr val="accent1">
                          <a:lumMod val="80000"/>
                          <a:satMod val="103000"/>
                          <a:lumMod val="102000"/>
                          <a:tint val="94000"/>
                        </a:schemeClr>
                      </a:gs>
                      <a:gs pos="50000">
                        <a:schemeClr val="accent1">
                          <a:lumMod val="80000"/>
                          <a:satMod val="110000"/>
                          <a:lumMod val="100000"/>
                          <a:shade val="100000"/>
                        </a:schemeClr>
                      </a:gs>
                      <a:gs pos="100000">
                        <a:schemeClr val="accent1">
                          <a:lumMod val="8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Chart'!$B$40</c15:sqref>
                        </c15:formulaRef>
                      </c:ext>
                    </c:extLst>
                    <c:strCache>
                      <c:ptCount val="1"/>
                      <c:pt idx="0">
                        <c:v>Intersections</c:v>
                      </c:pt>
                    </c:strCache>
                  </c:strRef>
                </c:cat>
                <c:val>
                  <c:numRef>
                    <c:extLst xmlns:c15="http://schemas.microsoft.com/office/drawing/2012/chart">
                      <c:ext xmlns:c15="http://schemas.microsoft.com/office/drawing/2012/chart" uri="{02D57815-91ED-43cb-92C2-25804820EDAC}">
                        <c15:formulaRef>
                          <c15:sqref>'All Ratings Bar Chart'!$D$40</c15:sqref>
                        </c15:formulaRef>
                      </c:ext>
                    </c:extLst>
                    <c:numCache>
                      <c:formatCode>General</c:formatCode>
                      <c:ptCount val="1"/>
                      <c:pt idx="0">
                        <c:v>88</c:v>
                      </c:pt>
                    </c:numCache>
                  </c:numRef>
                </c:val>
                <c:extLst xmlns:c15="http://schemas.microsoft.com/office/drawing/2012/chart">
                  <c:ext xmlns:c16="http://schemas.microsoft.com/office/drawing/2014/chart" uri="{C3380CC4-5D6E-409C-BE32-E72D297353CC}">
                    <c16:uniqueId val="{00000012-44F4-43B6-B01F-FC58349D19FC}"/>
                  </c:ext>
                </c:extLst>
              </c15:ser>
            </c15:filteredBarSeries>
            <c15:filteredBarSeries>
              <c15:ser>
                <c:idx val="19"/>
                <c:order val="19"/>
                <c:tx>
                  <c:v>5 Stars</c:v>
                </c:tx>
                <c:spPr>
                  <a:gradFill rotWithShape="1">
                    <a:gsLst>
                      <a:gs pos="0">
                        <a:schemeClr val="accent2">
                          <a:lumMod val="80000"/>
                          <a:satMod val="103000"/>
                          <a:lumMod val="102000"/>
                          <a:tint val="94000"/>
                        </a:schemeClr>
                      </a:gs>
                      <a:gs pos="50000">
                        <a:schemeClr val="accent2">
                          <a:lumMod val="80000"/>
                          <a:satMod val="110000"/>
                          <a:lumMod val="100000"/>
                          <a:shade val="100000"/>
                        </a:schemeClr>
                      </a:gs>
                      <a:gs pos="100000">
                        <a:schemeClr val="accent2">
                          <a:lumMod val="8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Chart'!$B$41</c15:sqref>
                        </c15:formulaRef>
                      </c:ext>
                    </c:extLst>
                    <c:strCache>
                      <c:ptCount val="1"/>
                      <c:pt idx="0">
                        <c:v>Intersections</c:v>
                      </c:pt>
                    </c:strCache>
                  </c:strRef>
                </c:cat>
                <c:val>
                  <c:numRef>
                    <c:extLst xmlns:c15="http://schemas.microsoft.com/office/drawing/2012/chart">
                      <c:ext xmlns:c15="http://schemas.microsoft.com/office/drawing/2012/chart" uri="{02D57815-91ED-43cb-92C2-25804820EDAC}">
                        <c15:formulaRef>
                          <c15:sqref>'All Ratings Bar Chart'!$D$41</c15:sqref>
                        </c15:formulaRef>
                      </c:ext>
                    </c:extLst>
                    <c:numCache>
                      <c:formatCode>General</c:formatCode>
                      <c:ptCount val="1"/>
                      <c:pt idx="0">
                        <c:v>106</c:v>
                      </c:pt>
                    </c:numCache>
                  </c:numRef>
                </c:val>
                <c:extLst xmlns:c15="http://schemas.microsoft.com/office/drawing/2012/chart">
                  <c:ext xmlns:c16="http://schemas.microsoft.com/office/drawing/2014/chart" uri="{C3380CC4-5D6E-409C-BE32-E72D297353CC}">
                    <c16:uniqueId val="{00000013-44F4-43B6-B01F-FC58349D19FC}"/>
                  </c:ext>
                </c:extLst>
              </c15:ser>
            </c15:filteredBarSeries>
          </c:ext>
        </c:extLst>
      </c:barChart>
      <c:catAx>
        <c:axId val="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
        <c:crosses val="autoZero"/>
        <c:auto val="1"/>
        <c:lblAlgn val="ctr"/>
        <c:lblOffset val="100"/>
        <c:noMultiLvlLbl val="1"/>
      </c:catAx>
      <c:valAx>
        <c:axId val="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
        <c:crosses val="autoZero"/>
        <c:crossBetween val="between"/>
      </c:valAx>
      <c:spPr>
        <a:noFill/>
        <a:ln>
          <a:noFill/>
        </a:ln>
        <a:effectLst/>
      </c:spPr>
    </c:plotArea>
    <c:legend>
      <c:legendPos val="b"/>
      <c:layout>
        <c:manualLayout>
          <c:xMode val="edge"/>
          <c:yMode val="edge"/>
          <c:x val="7.8588763591526625E-2"/>
          <c:y val="0.84455514462925885"/>
          <c:w val="0.88016813919279524"/>
          <c:h val="8.780384681093744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1"/>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5"/>
          <c:order val="5"/>
          <c:tx>
            <c:v>1 Star</c:v>
          </c:tx>
          <c:spPr>
            <a:solidFill>
              <a:srgbClr val="0070C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Ratings Bar Chart'!$B$27</c:f>
              <c:strCache>
                <c:ptCount val="1"/>
                <c:pt idx="0">
                  <c:v>Traffic</c:v>
                </c:pt>
              </c:strCache>
            </c:strRef>
          </c:cat>
          <c:val>
            <c:numRef>
              <c:f>'All Ratings Bar Chart'!$D$27</c:f>
              <c:numCache>
                <c:formatCode>General</c:formatCode>
                <c:ptCount val="1"/>
                <c:pt idx="0">
                  <c:v>27</c:v>
                </c:pt>
              </c:numCache>
            </c:numRef>
          </c:val>
          <c:extLst>
            <c:ext xmlns:c16="http://schemas.microsoft.com/office/drawing/2014/chart" uri="{C3380CC4-5D6E-409C-BE32-E72D297353CC}">
              <c16:uniqueId val="{00000000-A97F-401A-8E1B-545F6807A4F6}"/>
            </c:ext>
          </c:extLst>
        </c:ser>
        <c:ser>
          <c:idx val="6"/>
          <c:order val="6"/>
          <c:tx>
            <c:v>2 Stars</c:v>
          </c:tx>
          <c:spPr>
            <a:solidFill>
              <a:srgbClr val="0070C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Ratings Bar Chart'!$B$28</c:f>
              <c:strCache>
                <c:ptCount val="1"/>
                <c:pt idx="0">
                  <c:v>Traffic</c:v>
                </c:pt>
              </c:strCache>
            </c:strRef>
          </c:cat>
          <c:val>
            <c:numRef>
              <c:f>'All Ratings Bar Chart'!$D$28</c:f>
              <c:numCache>
                <c:formatCode>General</c:formatCode>
                <c:ptCount val="1"/>
                <c:pt idx="0">
                  <c:v>39</c:v>
                </c:pt>
              </c:numCache>
            </c:numRef>
          </c:val>
          <c:extLst>
            <c:ext xmlns:c16="http://schemas.microsoft.com/office/drawing/2014/chart" uri="{C3380CC4-5D6E-409C-BE32-E72D297353CC}">
              <c16:uniqueId val="{00000001-A97F-401A-8E1B-545F6807A4F6}"/>
            </c:ext>
          </c:extLst>
        </c:ser>
        <c:ser>
          <c:idx val="7"/>
          <c:order val="7"/>
          <c:tx>
            <c:v>3 Stars</c:v>
          </c:tx>
          <c:spPr>
            <a:solidFill>
              <a:srgbClr val="0070C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Ratings Bar Chart'!$B$29</c:f>
              <c:strCache>
                <c:ptCount val="1"/>
                <c:pt idx="0">
                  <c:v>Traffic</c:v>
                </c:pt>
              </c:strCache>
            </c:strRef>
          </c:cat>
          <c:val>
            <c:numRef>
              <c:f>'All Ratings Bar Chart'!$D$29</c:f>
              <c:numCache>
                <c:formatCode>General</c:formatCode>
                <c:ptCount val="1"/>
                <c:pt idx="0">
                  <c:v>90</c:v>
                </c:pt>
              </c:numCache>
            </c:numRef>
          </c:val>
          <c:extLst>
            <c:ext xmlns:c16="http://schemas.microsoft.com/office/drawing/2014/chart" uri="{C3380CC4-5D6E-409C-BE32-E72D297353CC}">
              <c16:uniqueId val="{00000002-A97F-401A-8E1B-545F6807A4F6}"/>
            </c:ext>
          </c:extLst>
        </c:ser>
        <c:ser>
          <c:idx val="8"/>
          <c:order val="8"/>
          <c:tx>
            <c:v>4 Stars</c:v>
          </c:tx>
          <c:spPr>
            <a:solidFill>
              <a:srgbClr val="0070C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Ratings Bar Chart'!$B$30</c:f>
              <c:strCache>
                <c:ptCount val="1"/>
                <c:pt idx="0">
                  <c:v>Traffic</c:v>
                </c:pt>
              </c:strCache>
            </c:strRef>
          </c:cat>
          <c:val>
            <c:numRef>
              <c:f>'All Ratings Bar Chart'!$D$30</c:f>
              <c:numCache>
                <c:formatCode>General</c:formatCode>
                <c:ptCount val="1"/>
                <c:pt idx="0">
                  <c:v>74</c:v>
                </c:pt>
              </c:numCache>
            </c:numRef>
          </c:val>
          <c:extLst>
            <c:ext xmlns:c16="http://schemas.microsoft.com/office/drawing/2014/chart" uri="{C3380CC4-5D6E-409C-BE32-E72D297353CC}">
              <c16:uniqueId val="{00000003-A97F-401A-8E1B-545F6807A4F6}"/>
            </c:ext>
          </c:extLst>
        </c:ser>
        <c:ser>
          <c:idx val="9"/>
          <c:order val="9"/>
          <c:tx>
            <c:v>5 Stars</c:v>
          </c:tx>
          <c:spPr>
            <a:solidFill>
              <a:srgbClr val="0070C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Ratings Bar Chart'!$B$31</c:f>
              <c:strCache>
                <c:ptCount val="1"/>
                <c:pt idx="0">
                  <c:v>Traffic</c:v>
                </c:pt>
              </c:strCache>
            </c:strRef>
          </c:cat>
          <c:val>
            <c:numRef>
              <c:f>'All Ratings Bar Chart'!$D$31</c:f>
              <c:numCache>
                <c:formatCode>General</c:formatCode>
                <c:ptCount val="1"/>
                <c:pt idx="0">
                  <c:v>39</c:v>
                </c:pt>
              </c:numCache>
            </c:numRef>
          </c:val>
          <c:extLst>
            <c:ext xmlns:c16="http://schemas.microsoft.com/office/drawing/2014/chart" uri="{C3380CC4-5D6E-409C-BE32-E72D297353CC}">
              <c16:uniqueId val="{00000004-A97F-401A-8E1B-545F6807A4F6}"/>
            </c:ext>
          </c:extLst>
        </c:ser>
        <c:dLbls>
          <c:dLblPos val="outEnd"/>
          <c:showLegendKey val="0"/>
          <c:showVal val="1"/>
          <c:showCatName val="0"/>
          <c:showSerName val="0"/>
          <c:showPercent val="0"/>
          <c:showBubbleSize val="0"/>
        </c:dLbls>
        <c:gapWidth val="100"/>
        <c:overlap val="-24"/>
        <c:axId val="1"/>
        <c:axId val="2"/>
        <c:extLst>
          <c:ext xmlns:c15="http://schemas.microsoft.com/office/drawing/2012/chart" uri="{02D57815-91ED-43cb-92C2-25804820EDAC}">
            <c15:filteredBarSeries>
              <c15:ser>
                <c:idx val="0"/>
                <c:order val="0"/>
                <c:tx>
                  <c:v>1 Star</c:v>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'All Ratings Bar Chart'!$B$22</c15:sqref>
                        </c15:formulaRef>
                      </c:ext>
                    </c:extLst>
                    <c:strCache>
                      <c:ptCount val="1"/>
                      <c:pt idx="0">
                        <c:v>Road Improvements</c:v>
                      </c:pt>
                    </c:strCache>
                  </c:strRef>
                </c:cat>
                <c:val>
                  <c:numRef>
                    <c:extLst>
                      <c:ext uri="{02D57815-91ED-43cb-92C2-25804820EDAC}">
                        <c15:formulaRef>
                          <c15:sqref>'All Ratings Bar Chart'!$D$22</c15:sqref>
                        </c15:formulaRef>
                      </c:ext>
                    </c:extLst>
                    <c:numCache>
                      <c:formatCode>General</c:formatCode>
                      <c:ptCount val="1"/>
                      <c:pt idx="0">
                        <c:v>5</c:v>
                      </c:pt>
                    </c:numCache>
                  </c:numRef>
                </c:val>
                <c:extLst>
                  <c:ext xmlns:c16="http://schemas.microsoft.com/office/drawing/2014/chart" uri="{C3380CC4-5D6E-409C-BE32-E72D297353CC}">
                    <c16:uniqueId val="{00000005-A97F-401A-8E1B-545F6807A4F6}"/>
                  </c:ext>
                </c:extLst>
              </c15:ser>
            </c15:filteredBarSeries>
            <c15:filteredBarSeries>
              <c15:ser>
                <c:idx val="1"/>
                <c:order val="1"/>
                <c:tx>
                  <c:v>2 Stars</c:v>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Chart'!$B$23</c15:sqref>
                        </c15:formulaRef>
                      </c:ext>
                    </c:extLst>
                    <c:strCache>
                      <c:ptCount val="1"/>
                      <c:pt idx="0">
                        <c:v>Road Improvements</c:v>
                      </c:pt>
                    </c:strCache>
                  </c:strRef>
                </c:cat>
                <c:val>
                  <c:numRef>
                    <c:extLst xmlns:c15="http://schemas.microsoft.com/office/drawing/2012/chart">
                      <c:ext xmlns:c15="http://schemas.microsoft.com/office/drawing/2012/chart" uri="{02D57815-91ED-43cb-92C2-25804820EDAC}">
                        <c15:formulaRef>
                          <c15:sqref>'All Ratings Bar Chart'!$D$23</c15:sqref>
                        </c15:formulaRef>
                      </c:ext>
                    </c:extLst>
                    <c:numCache>
                      <c:formatCode>General</c:formatCode>
                      <c:ptCount val="1"/>
                      <c:pt idx="0">
                        <c:v>11</c:v>
                      </c:pt>
                    </c:numCache>
                  </c:numRef>
                </c:val>
                <c:extLst xmlns:c15="http://schemas.microsoft.com/office/drawing/2012/chart">
                  <c:ext xmlns:c16="http://schemas.microsoft.com/office/drawing/2014/chart" uri="{C3380CC4-5D6E-409C-BE32-E72D297353CC}">
                    <c16:uniqueId val="{00000006-A97F-401A-8E1B-545F6807A4F6}"/>
                  </c:ext>
                </c:extLst>
              </c15:ser>
            </c15:filteredBarSeries>
            <c15:filteredBarSeries>
              <c15:ser>
                <c:idx val="2"/>
                <c:order val="2"/>
                <c:tx>
                  <c:v>3 Stars</c:v>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Chart'!$B$24</c15:sqref>
                        </c15:formulaRef>
                      </c:ext>
                    </c:extLst>
                    <c:strCache>
                      <c:ptCount val="1"/>
                      <c:pt idx="0">
                        <c:v>Road Improvements</c:v>
                      </c:pt>
                    </c:strCache>
                  </c:strRef>
                </c:cat>
                <c:val>
                  <c:numRef>
                    <c:extLst xmlns:c15="http://schemas.microsoft.com/office/drawing/2012/chart">
                      <c:ext xmlns:c15="http://schemas.microsoft.com/office/drawing/2012/chart" uri="{02D57815-91ED-43cb-92C2-25804820EDAC}">
                        <c15:formulaRef>
                          <c15:sqref>'All Ratings Bar Chart'!$D$24</c15:sqref>
                        </c15:formulaRef>
                      </c:ext>
                    </c:extLst>
                    <c:numCache>
                      <c:formatCode>General</c:formatCode>
                      <c:ptCount val="1"/>
                      <c:pt idx="0">
                        <c:v>34</c:v>
                      </c:pt>
                    </c:numCache>
                  </c:numRef>
                </c:val>
                <c:extLst xmlns:c15="http://schemas.microsoft.com/office/drawing/2012/chart">
                  <c:ext xmlns:c16="http://schemas.microsoft.com/office/drawing/2014/chart" uri="{C3380CC4-5D6E-409C-BE32-E72D297353CC}">
                    <c16:uniqueId val="{00000007-A97F-401A-8E1B-545F6807A4F6}"/>
                  </c:ext>
                </c:extLst>
              </c15:ser>
            </c15:filteredBarSeries>
            <c15:filteredBarSeries>
              <c15:ser>
                <c:idx val="3"/>
                <c:order val="3"/>
                <c:tx>
                  <c:v>4 Stars</c:v>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Chart'!$B$25</c15:sqref>
                        </c15:formulaRef>
                      </c:ext>
                    </c:extLst>
                    <c:strCache>
                      <c:ptCount val="1"/>
                      <c:pt idx="0">
                        <c:v>Road Improvements</c:v>
                      </c:pt>
                    </c:strCache>
                  </c:strRef>
                </c:cat>
                <c:val>
                  <c:numRef>
                    <c:extLst xmlns:c15="http://schemas.microsoft.com/office/drawing/2012/chart">
                      <c:ext xmlns:c15="http://schemas.microsoft.com/office/drawing/2012/chart" uri="{02D57815-91ED-43cb-92C2-25804820EDAC}">
                        <c15:formulaRef>
                          <c15:sqref>'All Ratings Bar Chart'!$D$25</c15:sqref>
                        </c15:formulaRef>
                      </c:ext>
                    </c:extLst>
                    <c:numCache>
                      <c:formatCode>General</c:formatCode>
                      <c:ptCount val="1"/>
                      <c:pt idx="0">
                        <c:v>87</c:v>
                      </c:pt>
                    </c:numCache>
                  </c:numRef>
                </c:val>
                <c:extLst xmlns:c15="http://schemas.microsoft.com/office/drawing/2012/chart">
                  <c:ext xmlns:c16="http://schemas.microsoft.com/office/drawing/2014/chart" uri="{C3380CC4-5D6E-409C-BE32-E72D297353CC}">
                    <c16:uniqueId val="{00000008-A97F-401A-8E1B-545F6807A4F6}"/>
                  </c:ext>
                </c:extLst>
              </c15:ser>
            </c15:filteredBarSeries>
            <c15:filteredBarSeries>
              <c15:ser>
                <c:idx val="4"/>
                <c:order val="4"/>
                <c:tx>
                  <c:v>5 Stars</c:v>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Chart'!$B$26</c15:sqref>
                        </c15:formulaRef>
                      </c:ext>
                    </c:extLst>
                    <c:strCache>
                      <c:ptCount val="1"/>
                      <c:pt idx="0">
                        <c:v>Road Improvements</c:v>
                      </c:pt>
                    </c:strCache>
                  </c:strRef>
                </c:cat>
                <c:val>
                  <c:numRef>
                    <c:extLst xmlns:c15="http://schemas.microsoft.com/office/drawing/2012/chart">
                      <c:ext xmlns:c15="http://schemas.microsoft.com/office/drawing/2012/chart" uri="{02D57815-91ED-43cb-92C2-25804820EDAC}">
                        <c15:formulaRef>
                          <c15:sqref>'All Ratings Bar Chart'!$D$26</c15:sqref>
                        </c15:formulaRef>
                      </c:ext>
                    </c:extLst>
                    <c:numCache>
                      <c:formatCode>General</c:formatCode>
                      <c:ptCount val="1"/>
                      <c:pt idx="0">
                        <c:v>138</c:v>
                      </c:pt>
                    </c:numCache>
                  </c:numRef>
                </c:val>
                <c:extLst xmlns:c15="http://schemas.microsoft.com/office/drawing/2012/chart">
                  <c:ext xmlns:c16="http://schemas.microsoft.com/office/drawing/2014/chart" uri="{C3380CC4-5D6E-409C-BE32-E72D297353CC}">
                    <c16:uniqueId val="{00000009-A97F-401A-8E1B-545F6807A4F6}"/>
                  </c:ext>
                </c:extLst>
              </c15:ser>
            </c15:filteredBarSeries>
            <c15:filteredBarSeries>
              <c15:ser>
                <c:idx val="10"/>
                <c:order val="10"/>
                <c:tx>
                  <c:v>1 Star</c:v>
                </c:tx>
                <c:spPr>
                  <a:gradFill rotWithShape="1">
                    <a:gsLst>
                      <a:gs pos="0">
                        <a:schemeClr val="accent5">
                          <a:lumMod val="60000"/>
                          <a:satMod val="103000"/>
                          <a:lumMod val="102000"/>
                          <a:tint val="94000"/>
                        </a:schemeClr>
                      </a:gs>
                      <a:gs pos="50000">
                        <a:schemeClr val="accent5">
                          <a:lumMod val="60000"/>
                          <a:satMod val="110000"/>
                          <a:lumMod val="100000"/>
                          <a:shade val="100000"/>
                        </a:schemeClr>
                      </a:gs>
                      <a:gs pos="100000">
                        <a:schemeClr val="accent5">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Chart'!$B$32</c15:sqref>
                        </c15:formulaRef>
                      </c:ext>
                    </c:extLst>
                    <c:strCache>
                      <c:ptCount val="1"/>
                      <c:pt idx="0">
                        <c:v>Road Widening</c:v>
                      </c:pt>
                    </c:strCache>
                  </c:strRef>
                </c:cat>
                <c:val>
                  <c:numRef>
                    <c:extLst xmlns:c15="http://schemas.microsoft.com/office/drawing/2012/chart">
                      <c:ext xmlns:c15="http://schemas.microsoft.com/office/drawing/2012/chart" uri="{02D57815-91ED-43cb-92C2-25804820EDAC}">
                        <c15:formulaRef>
                          <c15:sqref>'All Ratings Bar Chart'!$D$32</c15:sqref>
                        </c15:formulaRef>
                      </c:ext>
                    </c:extLst>
                    <c:numCache>
                      <c:formatCode>General</c:formatCode>
                      <c:ptCount val="1"/>
                      <c:pt idx="0">
                        <c:v>14</c:v>
                      </c:pt>
                    </c:numCache>
                  </c:numRef>
                </c:val>
                <c:extLst xmlns:c15="http://schemas.microsoft.com/office/drawing/2012/chart">
                  <c:ext xmlns:c16="http://schemas.microsoft.com/office/drawing/2014/chart" uri="{C3380CC4-5D6E-409C-BE32-E72D297353CC}">
                    <c16:uniqueId val="{0000000A-A97F-401A-8E1B-545F6807A4F6}"/>
                  </c:ext>
                </c:extLst>
              </c15:ser>
            </c15:filteredBarSeries>
            <c15:filteredBarSeries>
              <c15:ser>
                <c:idx val="11"/>
                <c:order val="11"/>
                <c:tx>
                  <c:v>2 Stars</c:v>
                </c:tx>
                <c:spPr>
                  <a:gradFill rotWithShape="1">
                    <a:gsLst>
                      <a:gs pos="0">
                        <a:schemeClr val="accent6">
                          <a:lumMod val="60000"/>
                          <a:satMod val="103000"/>
                          <a:lumMod val="102000"/>
                          <a:tint val="94000"/>
                        </a:schemeClr>
                      </a:gs>
                      <a:gs pos="50000">
                        <a:schemeClr val="accent6">
                          <a:lumMod val="60000"/>
                          <a:satMod val="110000"/>
                          <a:lumMod val="100000"/>
                          <a:shade val="100000"/>
                        </a:schemeClr>
                      </a:gs>
                      <a:gs pos="100000">
                        <a:schemeClr val="accent6">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Chart'!$B$33</c15:sqref>
                        </c15:formulaRef>
                      </c:ext>
                    </c:extLst>
                    <c:strCache>
                      <c:ptCount val="1"/>
                      <c:pt idx="0">
                        <c:v>Road Widening</c:v>
                      </c:pt>
                    </c:strCache>
                  </c:strRef>
                </c:cat>
                <c:val>
                  <c:numRef>
                    <c:extLst xmlns:c15="http://schemas.microsoft.com/office/drawing/2012/chart">
                      <c:ext xmlns:c15="http://schemas.microsoft.com/office/drawing/2012/chart" uri="{02D57815-91ED-43cb-92C2-25804820EDAC}">
                        <c15:formulaRef>
                          <c15:sqref>'All Ratings Bar Chart'!$D$33</c15:sqref>
                        </c15:formulaRef>
                      </c:ext>
                    </c:extLst>
                    <c:numCache>
                      <c:formatCode>General</c:formatCode>
                      <c:ptCount val="1"/>
                      <c:pt idx="0">
                        <c:v>17</c:v>
                      </c:pt>
                    </c:numCache>
                  </c:numRef>
                </c:val>
                <c:extLst xmlns:c15="http://schemas.microsoft.com/office/drawing/2012/chart">
                  <c:ext xmlns:c16="http://schemas.microsoft.com/office/drawing/2014/chart" uri="{C3380CC4-5D6E-409C-BE32-E72D297353CC}">
                    <c16:uniqueId val="{0000000B-A97F-401A-8E1B-545F6807A4F6}"/>
                  </c:ext>
                </c:extLst>
              </c15:ser>
            </c15:filteredBarSeries>
            <c15:filteredBarSeries>
              <c15:ser>
                <c:idx val="12"/>
                <c:order val="12"/>
                <c:tx>
                  <c:v>3 Stars</c:v>
                </c:tx>
                <c:spPr>
                  <a:gradFill rotWithShape="1">
                    <a:gsLst>
                      <a:gs pos="0">
                        <a:schemeClr val="accent1">
                          <a:lumMod val="80000"/>
                          <a:lumOff val="20000"/>
                          <a:satMod val="103000"/>
                          <a:lumMod val="102000"/>
                          <a:tint val="94000"/>
                        </a:schemeClr>
                      </a:gs>
                      <a:gs pos="50000">
                        <a:schemeClr val="accent1">
                          <a:lumMod val="80000"/>
                          <a:lumOff val="20000"/>
                          <a:satMod val="110000"/>
                          <a:lumMod val="100000"/>
                          <a:shade val="100000"/>
                        </a:schemeClr>
                      </a:gs>
                      <a:gs pos="100000">
                        <a:schemeClr val="accent1">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Chart'!$B$34</c15:sqref>
                        </c15:formulaRef>
                      </c:ext>
                    </c:extLst>
                    <c:strCache>
                      <c:ptCount val="1"/>
                      <c:pt idx="0">
                        <c:v>Road Widening</c:v>
                      </c:pt>
                    </c:strCache>
                  </c:strRef>
                </c:cat>
                <c:val>
                  <c:numRef>
                    <c:extLst xmlns:c15="http://schemas.microsoft.com/office/drawing/2012/chart">
                      <c:ext xmlns:c15="http://schemas.microsoft.com/office/drawing/2012/chart" uri="{02D57815-91ED-43cb-92C2-25804820EDAC}">
                        <c15:formulaRef>
                          <c15:sqref>'All Ratings Bar Chart'!$D$34</c15:sqref>
                        </c15:formulaRef>
                      </c:ext>
                    </c:extLst>
                    <c:numCache>
                      <c:formatCode>General</c:formatCode>
                      <c:ptCount val="1"/>
                      <c:pt idx="0">
                        <c:v>53</c:v>
                      </c:pt>
                    </c:numCache>
                  </c:numRef>
                </c:val>
                <c:extLst xmlns:c15="http://schemas.microsoft.com/office/drawing/2012/chart">
                  <c:ext xmlns:c16="http://schemas.microsoft.com/office/drawing/2014/chart" uri="{C3380CC4-5D6E-409C-BE32-E72D297353CC}">
                    <c16:uniqueId val="{0000000C-A97F-401A-8E1B-545F6807A4F6}"/>
                  </c:ext>
                </c:extLst>
              </c15:ser>
            </c15:filteredBarSeries>
            <c15:filteredBarSeries>
              <c15:ser>
                <c:idx val="13"/>
                <c:order val="13"/>
                <c:tx>
                  <c:v>4 Stars</c:v>
                </c:tx>
                <c:spPr>
                  <a:gradFill rotWithShape="1">
                    <a:gsLst>
                      <a:gs pos="0">
                        <a:schemeClr val="accent2">
                          <a:lumMod val="80000"/>
                          <a:lumOff val="20000"/>
                          <a:satMod val="103000"/>
                          <a:lumMod val="102000"/>
                          <a:tint val="94000"/>
                        </a:schemeClr>
                      </a:gs>
                      <a:gs pos="50000">
                        <a:schemeClr val="accent2">
                          <a:lumMod val="80000"/>
                          <a:lumOff val="20000"/>
                          <a:satMod val="110000"/>
                          <a:lumMod val="100000"/>
                          <a:shade val="100000"/>
                        </a:schemeClr>
                      </a:gs>
                      <a:gs pos="100000">
                        <a:schemeClr val="accent2">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Chart'!$B$35</c15:sqref>
                        </c15:formulaRef>
                      </c:ext>
                    </c:extLst>
                    <c:strCache>
                      <c:ptCount val="1"/>
                      <c:pt idx="0">
                        <c:v>Road Widening</c:v>
                      </c:pt>
                    </c:strCache>
                  </c:strRef>
                </c:cat>
                <c:val>
                  <c:numRef>
                    <c:extLst xmlns:c15="http://schemas.microsoft.com/office/drawing/2012/chart">
                      <c:ext xmlns:c15="http://schemas.microsoft.com/office/drawing/2012/chart" uri="{02D57815-91ED-43cb-92C2-25804820EDAC}">
                        <c15:formulaRef>
                          <c15:sqref>'All Ratings Bar Chart'!$D$35</c15:sqref>
                        </c15:formulaRef>
                      </c:ext>
                    </c:extLst>
                    <c:numCache>
                      <c:formatCode>General</c:formatCode>
                      <c:ptCount val="1"/>
                      <c:pt idx="0">
                        <c:v>80</c:v>
                      </c:pt>
                    </c:numCache>
                  </c:numRef>
                </c:val>
                <c:extLst xmlns:c15="http://schemas.microsoft.com/office/drawing/2012/chart">
                  <c:ext xmlns:c16="http://schemas.microsoft.com/office/drawing/2014/chart" uri="{C3380CC4-5D6E-409C-BE32-E72D297353CC}">
                    <c16:uniqueId val="{0000000D-A97F-401A-8E1B-545F6807A4F6}"/>
                  </c:ext>
                </c:extLst>
              </c15:ser>
            </c15:filteredBarSeries>
            <c15:filteredBarSeries>
              <c15:ser>
                <c:idx val="14"/>
                <c:order val="14"/>
                <c:tx>
                  <c:v>5 Stars</c:v>
                </c:tx>
                <c:spPr>
                  <a:gradFill rotWithShape="1">
                    <a:gsLst>
                      <a:gs pos="0">
                        <a:schemeClr val="accent3">
                          <a:lumMod val="80000"/>
                          <a:lumOff val="20000"/>
                          <a:satMod val="103000"/>
                          <a:lumMod val="102000"/>
                          <a:tint val="94000"/>
                        </a:schemeClr>
                      </a:gs>
                      <a:gs pos="50000">
                        <a:schemeClr val="accent3">
                          <a:lumMod val="80000"/>
                          <a:lumOff val="20000"/>
                          <a:satMod val="110000"/>
                          <a:lumMod val="100000"/>
                          <a:shade val="100000"/>
                        </a:schemeClr>
                      </a:gs>
                      <a:gs pos="100000">
                        <a:schemeClr val="accent3">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Chart'!$B$36</c15:sqref>
                        </c15:formulaRef>
                      </c:ext>
                    </c:extLst>
                    <c:strCache>
                      <c:ptCount val="1"/>
                      <c:pt idx="0">
                        <c:v>Road Widening</c:v>
                      </c:pt>
                    </c:strCache>
                  </c:strRef>
                </c:cat>
                <c:val>
                  <c:numRef>
                    <c:extLst xmlns:c15="http://schemas.microsoft.com/office/drawing/2012/chart">
                      <c:ext xmlns:c15="http://schemas.microsoft.com/office/drawing/2012/chart" uri="{02D57815-91ED-43cb-92C2-25804820EDAC}">
                        <c15:formulaRef>
                          <c15:sqref>'All Ratings Bar Chart'!$D$36</c15:sqref>
                        </c15:formulaRef>
                      </c:ext>
                    </c:extLst>
                    <c:numCache>
                      <c:formatCode>General</c:formatCode>
                      <c:ptCount val="1"/>
                      <c:pt idx="0">
                        <c:v>110</c:v>
                      </c:pt>
                    </c:numCache>
                  </c:numRef>
                </c:val>
                <c:extLst xmlns:c15="http://schemas.microsoft.com/office/drawing/2012/chart">
                  <c:ext xmlns:c16="http://schemas.microsoft.com/office/drawing/2014/chart" uri="{C3380CC4-5D6E-409C-BE32-E72D297353CC}">
                    <c16:uniqueId val="{0000000E-A97F-401A-8E1B-545F6807A4F6}"/>
                  </c:ext>
                </c:extLst>
              </c15:ser>
            </c15:filteredBarSeries>
            <c15:filteredBarSeries>
              <c15:ser>
                <c:idx val="15"/>
                <c:order val="15"/>
                <c:tx>
                  <c:v>1 Star</c:v>
                </c:tx>
                <c:spPr>
                  <a:gradFill rotWithShape="1">
                    <a:gsLst>
                      <a:gs pos="0">
                        <a:schemeClr val="accent4">
                          <a:lumMod val="80000"/>
                          <a:lumOff val="20000"/>
                          <a:satMod val="103000"/>
                          <a:lumMod val="102000"/>
                          <a:tint val="94000"/>
                        </a:schemeClr>
                      </a:gs>
                      <a:gs pos="50000">
                        <a:schemeClr val="accent4">
                          <a:lumMod val="80000"/>
                          <a:lumOff val="20000"/>
                          <a:satMod val="110000"/>
                          <a:lumMod val="100000"/>
                          <a:shade val="100000"/>
                        </a:schemeClr>
                      </a:gs>
                      <a:gs pos="100000">
                        <a:schemeClr val="accent4">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Chart'!$B$37</c15:sqref>
                        </c15:formulaRef>
                      </c:ext>
                    </c:extLst>
                    <c:strCache>
                      <c:ptCount val="1"/>
                      <c:pt idx="0">
                        <c:v>Intersections</c:v>
                      </c:pt>
                    </c:strCache>
                  </c:strRef>
                </c:cat>
                <c:val>
                  <c:numRef>
                    <c:extLst xmlns:c15="http://schemas.microsoft.com/office/drawing/2012/chart">
                      <c:ext xmlns:c15="http://schemas.microsoft.com/office/drawing/2012/chart" uri="{02D57815-91ED-43cb-92C2-25804820EDAC}">
                        <c15:formulaRef>
                          <c15:sqref>'All Ratings Bar Chart'!$D$37</c15:sqref>
                        </c15:formulaRef>
                      </c:ext>
                    </c:extLst>
                    <c:numCache>
                      <c:formatCode>General</c:formatCode>
                      <c:ptCount val="1"/>
                      <c:pt idx="0">
                        <c:v>5</c:v>
                      </c:pt>
                    </c:numCache>
                  </c:numRef>
                </c:val>
                <c:extLst xmlns:c15="http://schemas.microsoft.com/office/drawing/2012/chart">
                  <c:ext xmlns:c16="http://schemas.microsoft.com/office/drawing/2014/chart" uri="{C3380CC4-5D6E-409C-BE32-E72D297353CC}">
                    <c16:uniqueId val="{0000000F-A97F-401A-8E1B-545F6807A4F6}"/>
                  </c:ext>
                </c:extLst>
              </c15:ser>
            </c15:filteredBarSeries>
            <c15:filteredBarSeries>
              <c15:ser>
                <c:idx val="16"/>
                <c:order val="16"/>
                <c:tx>
                  <c:v>2 Stars</c:v>
                </c:tx>
                <c:spPr>
                  <a:gradFill rotWithShape="1">
                    <a:gsLst>
                      <a:gs pos="0">
                        <a:schemeClr val="accent5">
                          <a:lumMod val="80000"/>
                          <a:lumOff val="20000"/>
                          <a:satMod val="103000"/>
                          <a:lumMod val="102000"/>
                          <a:tint val="94000"/>
                        </a:schemeClr>
                      </a:gs>
                      <a:gs pos="50000">
                        <a:schemeClr val="accent5">
                          <a:lumMod val="80000"/>
                          <a:lumOff val="20000"/>
                          <a:satMod val="110000"/>
                          <a:lumMod val="100000"/>
                          <a:shade val="100000"/>
                        </a:schemeClr>
                      </a:gs>
                      <a:gs pos="100000">
                        <a:schemeClr val="accent5">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Chart'!$B$38</c15:sqref>
                        </c15:formulaRef>
                      </c:ext>
                    </c:extLst>
                    <c:strCache>
                      <c:ptCount val="1"/>
                      <c:pt idx="0">
                        <c:v>Intersections</c:v>
                      </c:pt>
                    </c:strCache>
                  </c:strRef>
                </c:cat>
                <c:val>
                  <c:numRef>
                    <c:extLst xmlns:c15="http://schemas.microsoft.com/office/drawing/2012/chart">
                      <c:ext xmlns:c15="http://schemas.microsoft.com/office/drawing/2012/chart" uri="{02D57815-91ED-43cb-92C2-25804820EDAC}">
                        <c15:formulaRef>
                          <c15:sqref>'All Ratings Bar Chart'!$D$38</c15:sqref>
                        </c15:formulaRef>
                      </c:ext>
                    </c:extLst>
                    <c:numCache>
                      <c:formatCode>General</c:formatCode>
                      <c:ptCount val="1"/>
                      <c:pt idx="0">
                        <c:v>16</c:v>
                      </c:pt>
                    </c:numCache>
                  </c:numRef>
                </c:val>
                <c:extLst xmlns:c15="http://schemas.microsoft.com/office/drawing/2012/chart">
                  <c:ext xmlns:c16="http://schemas.microsoft.com/office/drawing/2014/chart" uri="{C3380CC4-5D6E-409C-BE32-E72D297353CC}">
                    <c16:uniqueId val="{00000010-A97F-401A-8E1B-545F6807A4F6}"/>
                  </c:ext>
                </c:extLst>
              </c15:ser>
            </c15:filteredBarSeries>
            <c15:filteredBarSeries>
              <c15:ser>
                <c:idx val="17"/>
                <c:order val="17"/>
                <c:tx>
                  <c:v>3 Stars</c:v>
                </c:tx>
                <c:spPr>
                  <a:gradFill rotWithShape="1">
                    <a:gsLst>
                      <a:gs pos="0">
                        <a:schemeClr val="accent6">
                          <a:lumMod val="80000"/>
                          <a:lumOff val="20000"/>
                          <a:satMod val="103000"/>
                          <a:lumMod val="102000"/>
                          <a:tint val="94000"/>
                        </a:schemeClr>
                      </a:gs>
                      <a:gs pos="50000">
                        <a:schemeClr val="accent6">
                          <a:lumMod val="80000"/>
                          <a:lumOff val="20000"/>
                          <a:satMod val="110000"/>
                          <a:lumMod val="100000"/>
                          <a:shade val="100000"/>
                        </a:schemeClr>
                      </a:gs>
                      <a:gs pos="100000">
                        <a:schemeClr val="accent6">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Chart'!$B$39</c15:sqref>
                        </c15:formulaRef>
                      </c:ext>
                    </c:extLst>
                    <c:strCache>
                      <c:ptCount val="1"/>
                      <c:pt idx="0">
                        <c:v>Intersections</c:v>
                      </c:pt>
                    </c:strCache>
                  </c:strRef>
                </c:cat>
                <c:val>
                  <c:numRef>
                    <c:extLst xmlns:c15="http://schemas.microsoft.com/office/drawing/2012/chart">
                      <c:ext xmlns:c15="http://schemas.microsoft.com/office/drawing/2012/chart" uri="{02D57815-91ED-43cb-92C2-25804820EDAC}">
                        <c15:formulaRef>
                          <c15:sqref>'All Ratings Bar Chart'!$D$39</c15:sqref>
                        </c15:formulaRef>
                      </c:ext>
                    </c:extLst>
                    <c:numCache>
                      <c:formatCode>General</c:formatCode>
                      <c:ptCount val="1"/>
                      <c:pt idx="0">
                        <c:v>56</c:v>
                      </c:pt>
                    </c:numCache>
                  </c:numRef>
                </c:val>
                <c:extLst xmlns:c15="http://schemas.microsoft.com/office/drawing/2012/chart">
                  <c:ext xmlns:c16="http://schemas.microsoft.com/office/drawing/2014/chart" uri="{C3380CC4-5D6E-409C-BE32-E72D297353CC}">
                    <c16:uniqueId val="{00000011-A97F-401A-8E1B-545F6807A4F6}"/>
                  </c:ext>
                </c:extLst>
              </c15:ser>
            </c15:filteredBarSeries>
            <c15:filteredBarSeries>
              <c15:ser>
                <c:idx val="18"/>
                <c:order val="18"/>
                <c:tx>
                  <c:v>4 Stars</c:v>
                </c:tx>
                <c:spPr>
                  <a:gradFill rotWithShape="1">
                    <a:gsLst>
                      <a:gs pos="0">
                        <a:schemeClr val="accent1">
                          <a:lumMod val="80000"/>
                          <a:satMod val="103000"/>
                          <a:lumMod val="102000"/>
                          <a:tint val="94000"/>
                        </a:schemeClr>
                      </a:gs>
                      <a:gs pos="50000">
                        <a:schemeClr val="accent1">
                          <a:lumMod val="80000"/>
                          <a:satMod val="110000"/>
                          <a:lumMod val="100000"/>
                          <a:shade val="100000"/>
                        </a:schemeClr>
                      </a:gs>
                      <a:gs pos="100000">
                        <a:schemeClr val="accent1">
                          <a:lumMod val="8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Chart'!$B$40</c15:sqref>
                        </c15:formulaRef>
                      </c:ext>
                    </c:extLst>
                    <c:strCache>
                      <c:ptCount val="1"/>
                      <c:pt idx="0">
                        <c:v>Intersections</c:v>
                      </c:pt>
                    </c:strCache>
                  </c:strRef>
                </c:cat>
                <c:val>
                  <c:numRef>
                    <c:extLst xmlns:c15="http://schemas.microsoft.com/office/drawing/2012/chart">
                      <c:ext xmlns:c15="http://schemas.microsoft.com/office/drawing/2012/chart" uri="{02D57815-91ED-43cb-92C2-25804820EDAC}">
                        <c15:formulaRef>
                          <c15:sqref>'All Ratings Bar Chart'!$D$40</c15:sqref>
                        </c15:formulaRef>
                      </c:ext>
                    </c:extLst>
                    <c:numCache>
                      <c:formatCode>General</c:formatCode>
                      <c:ptCount val="1"/>
                      <c:pt idx="0">
                        <c:v>88</c:v>
                      </c:pt>
                    </c:numCache>
                  </c:numRef>
                </c:val>
                <c:extLst xmlns:c15="http://schemas.microsoft.com/office/drawing/2012/chart">
                  <c:ext xmlns:c16="http://schemas.microsoft.com/office/drawing/2014/chart" uri="{C3380CC4-5D6E-409C-BE32-E72D297353CC}">
                    <c16:uniqueId val="{00000012-A97F-401A-8E1B-545F6807A4F6}"/>
                  </c:ext>
                </c:extLst>
              </c15:ser>
            </c15:filteredBarSeries>
            <c15:filteredBarSeries>
              <c15:ser>
                <c:idx val="19"/>
                <c:order val="19"/>
                <c:tx>
                  <c:v>5 Stars</c:v>
                </c:tx>
                <c:spPr>
                  <a:gradFill rotWithShape="1">
                    <a:gsLst>
                      <a:gs pos="0">
                        <a:schemeClr val="accent2">
                          <a:lumMod val="80000"/>
                          <a:satMod val="103000"/>
                          <a:lumMod val="102000"/>
                          <a:tint val="94000"/>
                        </a:schemeClr>
                      </a:gs>
                      <a:gs pos="50000">
                        <a:schemeClr val="accent2">
                          <a:lumMod val="80000"/>
                          <a:satMod val="110000"/>
                          <a:lumMod val="100000"/>
                          <a:shade val="100000"/>
                        </a:schemeClr>
                      </a:gs>
                      <a:gs pos="100000">
                        <a:schemeClr val="accent2">
                          <a:lumMod val="8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Chart'!$B$41</c15:sqref>
                        </c15:formulaRef>
                      </c:ext>
                    </c:extLst>
                    <c:strCache>
                      <c:ptCount val="1"/>
                      <c:pt idx="0">
                        <c:v>Intersections</c:v>
                      </c:pt>
                    </c:strCache>
                  </c:strRef>
                </c:cat>
                <c:val>
                  <c:numRef>
                    <c:extLst xmlns:c15="http://schemas.microsoft.com/office/drawing/2012/chart">
                      <c:ext xmlns:c15="http://schemas.microsoft.com/office/drawing/2012/chart" uri="{02D57815-91ED-43cb-92C2-25804820EDAC}">
                        <c15:formulaRef>
                          <c15:sqref>'All Ratings Bar Chart'!$D$41</c15:sqref>
                        </c15:formulaRef>
                      </c:ext>
                    </c:extLst>
                    <c:numCache>
                      <c:formatCode>General</c:formatCode>
                      <c:ptCount val="1"/>
                      <c:pt idx="0">
                        <c:v>106</c:v>
                      </c:pt>
                    </c:numCache>
                  </c:numRef>
                </c:val>
                <c:extLst xmlns:c15="http://schemas.microsoft.com/office/drawing/2012/chart">
                  <c:ext xmlns:c16="http://schemas.microsoft.com/office/drawing/2014/chart" uri="{C3380CC4-5D6E-409C-BE32-E72D297353CC}">
                    <c16:uniqueId val="{00000013-A97F-401A-8E1B-545F6807A4F6}"/>
                  </c:ext>
                </c:extLst>
              </c15:ser>
            </c15:filteredBarSeries>
          </c:ext>
        </c:extLst>
      </c:barChart>
      <c:catAx>
        <c:axId val="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
        <c:crosses val="autoZero"/>
        <c:auto val="1"/>
        <c:lblAlgn val="ctr"/>
        <c:lblOffset val="100"/>
        <c:noMultiLvlLbl val="1"/>
      </c:catAx>
      <c:valAx>
        <c:axId val="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
        <c:crosses val="autoZero"/>
        <c:crossBetween val="between"/>
      </c:valAx>
      <c:spPr>
        <a:noFill/>
        <a:ln>
          <a:noFill/>
        </a:ln>
        <a:effectLst/>
      </c:spPr>
    </c:plotArea>
    <c:legend>
      <c:legendPos val="b"/>
      <c:layout>
        <c:manualLayout>
          <c:xMode val="edge"/>
          <c:yMode val="edge"/>
          <c:x val="0.18895648798799669"/>
          <c:y val="0.82613082966078433"/>
          <c:w val="0.59854384511554348"/>
          <c:h val="9.821091834270392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1"/>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1617727428214276"/>
          <c:y val="2.2039982610974351E-2"/>
          <c:w val="0.55435333413225585"/>
          <c:h val="0.9191867304264274"/>
        </c:manualLayout>
      </c:layout>
      <c:doughnutChart>
        <c:varyColors val="1"/>
        <c:dLbls>
          <c:showLegendKey val="0"/>
          <c:showVal val="0"/>
          <c:showCatName val="0"/>
          <c:showSerName val="0"/>
          <c:showPercent val="1"/>
          <c:showBubbleSize val="0"/>
          <c:showLeaderLines val="0"/>
        </c:dLbls>
        <c:firstSliceAng val="0"/>
        <c:holeSize val="50"/>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1 Star</c:v>
          </c:tx>
          <c:spPr>
            <a:solidFill>
              <a:srgbClr val="0070C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Ratings Bar Chart'!$B$22</c:f>
              <c:strCache>
                <c:ptCount val="1"/>
                <c:pt idx="0">
                  <c:v>Road Improvements</c:v>
                </c:pt>
              </c:strCache>
            </c:strRef>
          </c:cat>
          <c:val>
            <c:numRef>
              <c:f>'All Ratings Bar Chart'!$D$22</c:f>
              <c:numCache>
                <c:formatCode>General</c:formatCode>
                <c:ptCount val="1"/>
                <c:pt idx="0">
                  <c:v>5</c:v>
                </c:pt>
              </c:numCache>
            </c:numRef>
          </c:val>
          <c:extLst>
            <c:ext xmlns:c16="http://schemas.microsoft.com/office/drawing/2014/chart" uri="{C3380CC4-5D6E-409C-BE32-E72D297353CC}">
              <c16:uniqueId val="{00000000-C6D7-4418-8D30-8B8152BF8B10}"/>
            </c:ext>
          </c:extLst>
        </c:ser>
        <c:ser>
          <c:idx val="1"/>
          <c:order val="1"/>
          <c:tx>
            <c:v>2 Stars</c:v>
          </c:tx>
          <c:spPr>
            <a:solidFill>
              <a:srgbClr val="0070C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Ratings Bar Chart'!$B$23</c:f>
              <c:strCache>
                <c:ptCount val="1"/>
                <c:pt idx="0">
                  <c:v>Road Improvements</c:v>
                </c:pt>
              </c:strCache>
            </c:strRef>
          </c:cat>
          <c:val>
            <c:numRef>
              <c:f>'All Ratings Bar Chart'!$D$23</c:f>
              <c:numCache>
                <c:formatCode>General</c:formatCode>
                <c:ptCount val="1"/>
                <c:pt idx="0">
                  <c:v>11</c:v>
                </c:pt>
              </c:numCache>
            </c:numRef>
          </c:val>
          <c:extLst>
            <c:ext xmlns:c16="http://schemas.microsoft.com/office/drawing/2014/chart" uri="{C3380CC4-5D6E-409C-BE32-E72D297353CC}">
              <c16:uniqueId val="{00000001-C6D7-4418-8D30-8B8152BF8B10}"/>
            </c:ext>
          </c:extLst>
        </c:ser>
        <c:ser>
          <c:idx val="2"/>
          <c:order val="2"/>
          <c:tx>
            <c:v>3 Stars</c:v>
          </c:tx>
          <c:spPr>
            <a:solidFill>
              <a:srgbClr val="0070C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Ratings Bar Chart'!$B$24</c:f>
              <c:strCache>
                <c:ptCount val="1"/>
                <c:pt idx="0">
                  <c:v>Road Improvements</c:v>
                </c:pt>
              </c:strCache>
            </c:strRef>
          </c:cat>
          <c:val>
            <c:numRef>
              <c:f>'All Ratings Bar Chart'!$D$24</c:f>
              <c:numCache>
                <c:formatCode>General</c:formatCode>
                <c:ptCount val="1"/>
                <c:pt idx="0">
                  <c:v>34</c:v>
                </c:pt>
              </c:numCache>
            </c:numRef>
          </c:val>
          <c:extLst>
            <c:ext xmlns:c16="http://schemas.microsoft.com/office/drawing/2014/chart" uri="{C3380CC4-5D6E-409C-BE32-E72D297353CC}">
              <c16:uniqueId val="{00000002-C6D7-4418-8D30-8B8152BF8B10}"/>
            </c:ext>
          </c:extLst>
        </c:ser>
        <c:ser>
          <c:idx val="3"/>
          <c:order val="3"/>
          <c:tx>
            <c:v>4 Stars</c:v>
          </c:tx>
          <c:spPr>
            <a:solidFill>
              <a:srgbClr val="0070C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Ratings Bar Chart'!$B$25</c:f>
              <c:strCache>
                <c:ptCount val="1"/>
                <c:pt idx="0">
                  <c:v>Road Improvements</c:v>
                </c:pt>
              </c:strCache>
            </c:strRef>
          </c:cat>
          <c:val>
            <c:numRef>
              <c:f>'All Ratings Bar Chart'!$D$25</c:f>
              <c:numCache>
                <c:formatCode>General</c:formatCode>
                <c:ptCount val="1"/>
                <c:pt idx="0">
                  <c:v>87</c:v>
                </c:pt>
              </c:numCache>
            </c:numRef>
          </c:val>
          <c:extLst>
            <c:ext xmlns:c16="http://schemas.microsoft.com/office/drawing/2014/chart" uri="{C3380CC4-5D6E-409C-BE32-E72D297353CC}">
              <c16:uniqueId val="{00000003-C6D7-4418-8D30-8B8152BF8B10}"/>
            </c:ext>
          </c:extLst>
        </c:ser>
        <c:ser>
          <c:idx val="4"/>
          <c:order val="4"/>
          <c:tx>
            <c:v>5 Stars</c:v>
          </c:tx>
          <c:spPr>
            <a:solidFill>
              <a:srgbClr val="0070C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Ratings Bar Chart'!$B$26</c:f>
              <c:strCache>
                <c:ptCount val="1"/>
                <c:pt idx="0">
                  <c:v>Road Improvements</c:v>
                </c:pt>
              </c:strCache>
            </c:strRef>
          </c:cat>
          <c:val>
            <c:numRef>
              <c:f>'All Ratings Bar Chart'!$D$26</c:f>
              <c:numCache>
                <c:formatCode>General</c:formatCode>
                <c:ptCount val="1"/>
                <c:pt idx="0">
                  <c:v>138</c:v>
                </c:pt>
              </c:numCache>
            </c:numRef>
          </c:val>
          <c:extLst>
            <c:ext xmlns:c16="http://schemas.microsoft.com/office/drawing/2014/chart" uri="{C3380CC4-5D6E-409C-BE32-E72D297353CC}">
              <c16:uniqueId val="{00000004-C6D7-4418-8D30-8B8152BF8B10}"/>
            </c:ext>
          </c:extLst>
        </c:ser>
        <c:dLbls>
          <c:dLblPos val="outEnd"/>
          <c:showLegendKey val="0"/>
          <c:showVal val="1"/>
          <c:showCatName val="0"/>
          <c:showSerName val="0"/>
          <c:showPercent val="0"/>
          <c:showBubbleSize val="0"/>
        </c:dLbls>
        <c:gapWidth val="100"/>
        <c:overlap val="-24"/>
        <c:axId val="1"/>
        <c:axId val="2"/>
        <c:extLst>
          <c:ext xmlns:c15="http://schemas.microsoft.com/office/drawing/2012/chart" uri="{02D57815-91ED-43cb-92C2-25804820EDAC}">
            <c15:filteredBarSeries>
              <c15:ser>
                <c:idx val="5"/>
                <c:order val="5"/>
                <c:tx>
                  <c:v>1 Star</c:v>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'All Ratings Bar Chart'!$B$27</c15:sqref>
                        </c15:formulaRef>
                      </c:ext>
                    </c:extLst>
                    <c:strCache>
                      <c:ptCount val="1"/>
                      <c:pt idx="0">
                        <c:v>Traffic</c:v>
                      </c:pt>
                    </c:strCache>
                  </c:strRef>
                </c:cat>
                <c:val>
                  <c:numRef>
                    <c:extLst>
                      <c:ext uri="{02D57815-91ED-43cb-92C2-25804820EDAC}">
                        <c15:formulaRef>
                          <c15:sqref>'All Ratings Bar Chart'!$D$27</c15:sqref>
                        </c15:formulaRef>
                      </c:ext>
                    </c:extLst>
                    <c:numCache>
                      <c:formatCode>General</c:formatCode>
                      <c:ptCount val="1"/>
                      <c:pt idx="0">
                        <c:v>27</c:v>
                      </c:pt>
                    </c:numCache>
                  </c:numRef>
                </c:val>
                <c:extLst>
                  <c:ext xmlns:c16="http://schemas.microsoft.com/office/drawing/2014/chart" uri="{C3380CC4-5D6E-409C-BE32-E72D297353CC}">
                    <c16:uniqueId val="{00000005-C6D7-4418-8D30-8B8152BF8B10}"/>
                  </c:ext>
                </c:extLst>
              </c15:ser>
            </c15:filteredBarSeries>
            <c15:filteredBarSeries>
              <c15:ser>
                <c:idx val="6"/>
                <c:order val="6"/>
                <c:tx>
                  <c:v>2 Stars</c:v>
                </c:tx>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Chart'!$B$28</c15:sqref>
                        </c15:formulaRef>
                      </c:ext>
                    </c:extLst>
                    <c:strCache>
                      <c:ptCount val="1"/>
                      <c:pt idx="0">
                        <c:v>Traffic</c:v>
                      </c:pt>
                    </c:strCache>
                  </c:strRef>
                </c:cat>
                <c:val>
                  <c:numRef>
                    <c:extLst xmlns:c15="http://schemas.microsoft.com/office/drawing/2012/chart">
                      <c:ext xmlns:c15="http://schemas.microsoft.com/office/drawing/2012/chart" uri="{02D57815-91ED-43cb-92C2-25804820EDAC}">
                        <c15:formulaRef>
                          <c15:sqref>'All Ratings Bar Chart'!$D$28</c15:sqref>
                        </c15:formulaRef>
                      </c:ext>
                    </c:extLst>
                    <c:numCache>
                      <c:formatCode>General</c:formatCode>
                      <c:ptCount val="1"/>
                      <c:pt idx="0">
                        <c:v>39</c:v>
                      </c:pt>
                    </c:numCache>
                  </c:numRef>
                </c:val>
                <c:extLst xmlns:c15="http://schemas.microsoft.com/office/drawing/2012/chart">
                  <c:ext xmlns:c16="http://schemas.microsoft.com/office/drawing/2014/chart" uri="{C3380CC4-5D6E-409C-BE32-E72D297353CC}">
                    <c16:uniqueId val="{00000006-C6D7-4418-8D30-8B8152BF8B10}"/>
                  </c:ext>
                </c:extLst>
              </c15:ser>
            </c15:filteredBarSeries>
            <c15:filteredBarSeries>
              <c15:ser>
                <c:idx val="7"/>
                <c:order val="7"/>
                <c:tx>
                  <c:v>3 Stars</c:v>
                </c:tx>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Chart'!$B$29</c15:sqref>
                        </c15:formulaRef>
                      </c:ext>
                    </c:extLst>
                    <c:strCache>
                      <c:ptCount val="1"/>
                      <c:pt idx="0">
                        <c:v>Traffic</c:v>
                      </c:pt>
                    </c:strCache>
                  </c:strRef>
                </c:cat>
                <c:val>
                  <c:numRef>
                    <c:extLst xmlns:c15="http://schemas.microsoft.com/office/drawing/2012/chart">
                      <c:ext xmlns:c15="http://schemas.microsoft.com/office/drawing/2012/chart" uri="{02D57815-91ED-43cb-92C2-25804820EDAC}">
                        <c15:formulaRef>
                          <c15:sqref>'All Ratings Bar Chart'!$D$29</c15:sqref>
                        </c15:formulaRef>
                      </c:ext>
                    </c:extLst>
                    <c:numCache>
                      <c:formatCode>General</c:formatCode>
                      <c:ptCount val="1"/>
                      <c:pt idx="0">
                        <c:v>90</c:v>
                      </c:pt>
                    </c:numCache>
                  </c:numRef>
                </c:val>
                <c:extLst xmlns:c15="http://schemas.microsoft.com/office/drawing/2012/chart">
                  <c:ext xmlns:c16="http://schemas.microsoft.com/office/drawing/2014/chart" uri="{C3380CC4-5D6E-409C-BE32-E72D297353CC}">
                    <c16:uniqueId val="{00000007-C6D7-4418-8D30-8B8152BF8B10}"/>
                  </c:ext>
                </c:extLst>
              </c15:ser>
            </c15:filteredBarSeries>
            <c15:filteredBarSeries>
              <c15:ser>
                <c:idx val="8"/>
                <c:order val="8"/>
                <c:tx>
                  <c:v>4 Stars</c:v>
                </c:tx>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Chart'!$B$30</c15:sqref>
                        </c15:formulaRef>
                      </c:ext>
                    </c:extLst>
                    <c:strCache>
                      <c:ptCount val="1"/>
                      <c:pt idx="0">
                        <c:v>Traffic</c:v>
                      </c:pt>
                    </c:strCache>
                  </c:strRef>
                </c:cat>
                <c:val>
                  <c:numRef>
                    <c:extLst xmlns:c15="http://schemas.microsoft.com/office/drawing/2012/chart">
                      <c:ext xmlns:c15="http://schemas.microsoft.com/office/drawing/2012/chart" uri="{02D57815-91ED-43cb-92C2-25804820EDAC}">
                        <c15:formulaRef>
                          <c15:sqref>'All Ratings Bar Chart'!$D$30</c15:sqref>
                        </c15:formulaRef>
                      </c:ext>
                    </c:extLst>
                    <c:numCache>
                      <c:formatCode>General</c:formatCode>
                      <c:ptCount val="1"/>
                      <c:pt idx="0">
                        <c:v>74</c:v>
                      </c:pt>
                    </c:numCache>
                  </c:numRef>
                </c:val>
                <c:extLst xmlns:c15="http://schemas.microsoft.com/office/drawing/2012/chart">
                  <c:ext xmlns:c16="http://schemas.microsoft.com/office/drawing/2014/chart" uri="{C3380CC4-5D6E-409C-BE32-E72D297353CC}">
                    <c16:uniqueId val="{00000008-C6D7-4418-8D30-8B8152BF8B10}"/>
                  </c:ext>
                </c:extLst>
              </c15:ser>
            </c15:filteredBarSeries>
            <c15:filteredBarSeries>
              <c15:ser>
                <c:idx val="9"/>
                <c:order val="9"/>
                <c:tx>
                  <c:v>5 Stars</c:v>
                </c:tx>
                <c:spPr>
                  <a:gradFill rotWithShape="1">
                    <a:gsLst>
                      <a:gs pos="0">
                        <a:schemeClr val="accent4">
                          <a:lumMod val="60000"/>
                          <a:satMod val="103000"/>
                          <a:lumMod val="102000"/>
                          <a:tint val="94000"/>
                        </a:schemeClr>
                      </a:gs>
                      <a:gs pos="50000">
                        <a:schemeClr val="accent4">
                          <a:lumMod val="60000"/>
                          <a:satMod val="110000"/>
                          <a:lumMod val="100000"/>
                          <a:shade val="100000"/>
                        </a:schemeClr>
                      </a:gs>
                      <a:gs pos="100000">
                        <a:schemeClr val="accent4">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Chart'!$B$31</c15:sqref>
                        </c15:formulaRef>
                      </c:ext>
                    </c:extLst>
                    <c:strCache>
                      <c:ptCount val="1"/>
                      <c:pt idx="0">
                        <c:v>Traffic</c:v>
                      </c:pt>
                    </c:strCache>
                  </c:strRef>
                </c:cat>
                <c:val>
                  <c:numRef>
                    <c:extLst xmlns:c15="http://schemas.microsoft.com/office/drawing/2012/chart">
                      <c:ext xmlns:c15="http://schemas.microsoft.com/office/drawing/2012/chart" uri="{02D57815-91ED-43cb-92C2-25804820EDAC}">
                        <c15:formulaRef>
                          <c15:sqref>'All Ratings Bar Chart'!$D$31</c15:sqref>
                        </c15:formulaRef>
                      </c:ext>
                    </c:extLst>
                    <c:numCache>
                      <c:formatCode>General</c:formatCode>
                      <c:ptCount val="1"/>
                      <c:pt idx="0">
                        <c:v>39</c:v>
                      </c:pt>
                    </c:numCache>
                  </c:numRef>
                </c:val>
                <c:extLst xmlns:c15="http://schemas.microsoft.com/office/drawing/2012/chart">
                  <c:ext xmlns:c16="http://schemas.microsoft.com/office/drawing/2014/chart" uri="{C3380CC4-5D6E-409C-BE32-E72D297353CC}">
                    <c16:uniqueId val="{00000009-C6D7-4418-8D30-8B8152BF8B10}"/>
                  </c:ext>
                </c:extLst>
              </c15:ser>
            </c15:filteredBarSeries>
            <c15:filteredBarSeries>
              <c15:ser>
                <c:idx val="10"/>
                <c:order val="10"/>
                <c:tx>
                  <c:v>1 Star</c:v>
                </c:tx>
                <c:spPr>
                  <a:gradFill rotWithShape="1">
                    <a:gsLst>
                      <a:gs pos="0">
                        <a:schemeClr val="accent5">
                          <a:lumMod val="60000"/>
                          <a:satMod val="103000"/>
                          <a:lumMod val="102000"/>
                          <a:tint val="94000"/>
                        </a:schemeClr>
                      </a:gs>
                      <a:gs pos="50000">
                        <a:schemeClr val="accent5">
                          <a:lumMod val="60000"/>
                          <a:satMod val="110000"/>
                          <a:lumMod val="100000"/>
                          <a:shade val="100000"/>
                        </a:schemeClr>
                      </a:gs>
                      <a:gs pos="100000">
                        <a:schemeClr val="accent5">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Chart'!$B$32</c15:sqref>
                        </c15:formulaRef>
                      </c:ext>
                    </c:extLst>
                    <c:strCache>
                      <c:ptCount val="1"/>
                      <c:pt idx="0">
                        <c:v>Road Widening</c:v>
                      </c:pt>
                    </c:strCache>
                  </c:strRef>
                </c:cat>
                <c:val>
                  <c:numRef>
                    <c:extLst xmlns:c15="http://schemas.microsoft.com/office/drawing/2012/chart">
                      <c:ext xmlns:c15="http://schemas.microsoft.com/office/drawing/2012/chart" uri="{02D57815-91ED-43cb-92C2-25804820EDAC}">
                        <c15:formulaRef>
                          <c15:sqref>'All Ratings Bar Chart'!$D$32</c15:sqref>
                        </c15:formulaRef>
                      </c:ext>
                    </c:extLst>
                    <c:numCache>
                      <c:formatCode>General</c:formatCode>
                      <c:ptCount val="1"/>
                      <c:pt idx="0">
                        <c:v>14</c:v>
                      </c:pt>
                    </c:numCache>
                  </c:numRef>
                </c:val>
                <c:extLst xmlns:c15="http://schemas.microsoft.com/office/drawing/2012/chart">
                  <c:ext xmlns:c16="http://schemas.microsoft.com/office/drawing/2014/chart" uri="{C3380CC4-5D6E-409C-BE32-E72D297353CC}">
                    <c16:uniqueId val="{0000000A-C6D7-4418-8D30-8B8152BF8B10}"/>
                  </c:ext>
                </c:extLst>
              </c15:ser>
            </c15:filteredBarSeries>
            <c15:filteredBarSeries>
              <c15:ser>
                <c:idx val="11"/>
                <c:order val="11"/>
                <c:tx>
                  <c:v>2 Stars</c:v>
                </c:tx>
                <c:spPr>
                  <a:gradFill rotWithShape="1">
                    <a:gsLst>
                      <a:gs pos="0">
                        <a:schemeClr val="accent6">
                          <a:lumMod val="60000"/>
                          <a:satMod val="103000"/>
                          <a:lumMod val="102000"/>
                          <a:tint val="94000"/>
                        </a:schemeClr>
                      </a:gs>
                      <a:gs pos="50000">
                        <a:schemeClr val="accent6">
                          <a:lumMod val="60000"/>
                          <a:satMod val="110000"/>
                          <a:lumMod val="100000"/>
                          <a:shade val="100000"/>
                        </a:schemeClr>
                      </a:gs>
                      <a:gs pos="100000">
                        <a:schemeClr val="accent6">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Chart'!$B$33</c15:sqref>
                        </c15:formulaRef>
                      </c:ext>
                    </c:extLst>
                    <c:strCache>
                      <c:ptCount val="1"/>
                      <c:pt idx="0">
                        <c:v>Road Widening</c:v>
                      </c:pt>
                    </c:strCache>
                  </c:strRef>
                </c:cat>
                <c:val>
                  <c:numRef>
                    <c:extLst xmlns:c15="http://schemas.microsoft.com/office/drawing/2012/chart">
                      <c:ext xmlns:c15="http://schemas.microsoft.com/office/drawing/2012/chart" uri="{02D57815-91ED-43cb-92C2-25804820EDAC}">
                        <c15:formulaRef>
                          <c15:sqref>'All Ratings Bar Chart'!$D$33</c15:sqref>
                        </c15:formulaRef>
                      </c:ext>
                    </c:extLst>
                    <c:numCache>
                      <c:formatCode>General</c:formatCode>
                      <c:ptCount val="1"/>
                      <c:pt idx="0">
                        <c:v>17</c:v>
                      </c:pt>
                    </c:numCache>
                  </c:numRef>
                </c:val>
                <c:extLst xmlns:c15="http://schemas.microsoft.com/office/drawing/2012/chart">
                  <c:ext xmlns:c16="http://schemas.microsoft.com/office/drawing/2014/chart" uri="{C3380CC4-5D6E-409C-BE32-E72D297353CC}">
                    <c16:uniqueId val="{0000000B-C6D7-4418-8D30-8B8152BF8B10}"/>
                  </c:ext>
                </c:extLst>
              </c15:ser>
            </c15:filteredBarSeries>
            <c15:filteredBarSeries>
              <c15:ser>
                <c:idx val="12"/>
                <c:order val="12"/>
                <c:tx>
                  <c:v>3 Stars</c:v>
                </c:tx>
                <c:spPr>
                  <a:gradFill rotWithShape="1">
                    <a:gsLst>
                      <a:gs pos="0">
                        <a:schemeClr val="accent1">
                          <a:lumMod val="80000"/>
                          <a:lumOff val="20000"/>
                          <a:satMod val="103000"/>
                          <a:lumMod val="102000"/>
                          <a:tint val="94000"/>
                        </a:schemeClr>
                      </a:gs>
                      <a:gs pos="50000">
                        <a:schemeClr val="accent1">
                          <a:lumMod val="80000"/>
                          <a:lumOff val="20000"/>
                          <a:satMod val="110000"/>
                          <a:lumMod val="100000"/>
                          <a:shade val="100000"/>
                        </a:schemeClr>
                      </a:gs>
                      <a:gs pos="100000">
                        <a:schemeClr val="accent1">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Chart'!$B$34</c15:sqref>
                        </c15:formulaRef>
                      </c:ext>
                    </c:extLst>
                    <c:strCache>
                      <c:ptCount val="1"/>
                      <c:pt idx="0">
                        <c:v>Road Widening</c:v>
                      </c:pt>
                    </c:strCache>
                  </c:strRef>
                </c:cat>
                <c:val>
                  <c:numRef>
                    <c:extLst xmlns:c15="http://schemas.microsoft.com/office/drawing/2012/chart">
                      <c:ext xmlns:c15="http://schemas.microsoft.com/office/drawing/2012/chart" uri="{02D57815-91ED-43cb-92C2-25804820EDAC}">
                        <c15:formulaRef>
                          <c15:sqref>'All Ratings Bar Chart'!$D$34</c15:sqref>
                        </c15:formulaRef>
                      </c:ext>
                    </c:extLst>
                    <c:numCache>
                      <c:formatCode>General</c:formatCode>
                      <c:ptCount val="1"/>
                      <c:pt idx="0">
                        <c:v>53</c:v>
                      </c:pt>
                    </c:numCache>
                  </c:numRef>
                </c:val>
                <c:extLst xmlns:c15="http://schemas.microsoft.com/office/drawing/2012/chart">
                  <c:ext xmlns:c16="http://schemas.microsoft.com/office/drawing/2014/chart" uri="{C3380CC4-5D6E-409C-BE32-E72D297353CC}">
                    <c16:uniqueId val="{0000000C-C6D7-4418-8D30-8B8152BF8B10}"/>
                  </c:ext>
                </c:extLst>
              </c15:ser>
            </c15:filteredBarSeries>
            <c15:filteredBarSeries>
              <c15:ser>
                <c:idx val="13"/>
                <c:order val="13"/>
                <c:tx>
                  <c:v>4 Stars</c:v>
                </c:tx>
                <c:spPr>
                  <a:gradFill rotWithShape="1">
                    <a:gsLst>
                      <a:gs pos="0">
                        <a:schemeClr val="accent2">
                          <a:lumMod val="80000"/>
                          <a:lumOff val="20000"/>
                          <a:satMod val="103000"/>
                          <a:lumMod val="102000"/>
                          <a:tint val="94000"/>
                        </a:schemeClr>
                      </a:gs>
                      <a:gs pos="50000">
                        <a:schemeClr val="accent2">
                          <a:lumMod val="80000"/>
                          <a:lumOff val="20000"/>
                          <a:satMod val="110000"/>
                          <a:lumMod val="100000"/>
                          <a:shade val="100000"/>
                        </a:schemeClr>
                      </a:gs>
                      <a:gs pos="100000">
                        <a:schemeClr val="accent2">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Chart'!$B$35</c15:sqref>
                        </c15:formulaRef>
                      </c:ext>
                    </c:extLst>
                    <c:strCache>
                      <c:ptCount val="1"/>
                      <c:pt idx="0">
                        <c:v>Road Widening</c:v>
                      </c:pt>
                    </c:strCache>
                  </c:strRef>
                </c:cat>
                <c:val>
                  <c:numRef>
                    <c:extLst xmlns:c15="http://schemas.microsoft.com/office/drawing/2012/chart">
                      <c:ext xmlns:c15="http://schemas.microsoft.com/office/drawing/2012/chart" uri="{02D57815-91ED-43cb-92C2-25804820EDAC}">
                        <c15:formulaRef>
                          <c15:sqref>'All Ratings Bar Chart'!$D$35</c15:sqref>
                        </c15:formulaRef>
                      </c:ext>
                    </c:extLst>
                    <c:numCache>
                      <c:formatCode>General</c:formatCode>
                      <c:ptCount val="1"/>
                      <c:pt idx="0">
                        <c:v>80</c:v>
                      </c:pt>
                    </c:numCache>
                  </c:numRef>
                </c:val>
                <c:extLst xmlns:c15="http://schemas.microsoft.com/office/drawing/2012/chart">
                  <c:ext xmlns:c16="http://schemas.microsoft.com/office/drawing/2014/chart" uri="{C3380CC4-5D6E-409C-BE32-E72D297353CC}">
                    <c16:uniqueId val="{0000000D-C6D7-4418-8D30-8B8152BF8B10}"/>
                  </c:ext>
                </c:extLst>
              </c15:ser>
            </c15:filteredBarSeries>
            <c15:filteredBarSeries>
              <c15:ser>
                <c:idx val="14"/>
                <c:order val="14"/>
                <c:tx>
                  <c:v>5 Stars</c:v>
                </c:tx>
                <c:spPr>
                  <a:gradFill rotWithShape="1">
                    <a:gsLst>
                      <a:gs pos="0">
                        <a:schemeClr val="accent3">
                          <a:lumMod val="80000"/>
                          <a:lumOff val="20000"/>
                          <a:satMod val="103000"/>
                          <a:lumMod val="102000"/>
                          <a:tint val="94000"/>
                        </a:schemeClr>
                      </a:gs>
                      <a:gs pos="50000">
                        <a:schemeClr val="accent3">
                          <a:lumMod val="80000"/>
                          <a:lumOff val="20000"/>
                          <a:satMod val="110000"/>
                          <a:lumMod val="100000"/>
                          <a:shade val="100000"/>
                        </a:schemeClr>
                      </a:gs>
                      <a:gs pos="100000">
                        <a:schemeClr val="accent3">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Chart'!$B$36</c15:sqref>
                        </c15:formulaRef>
                      </c:ext>
                    </c:extLst>
                    <c:strCache>
                      <c:ptCount val="1"/>
                      <c:pt idx="0">
                        <c:v>Road Widening</c:v>
                      </c:pt>
                    </c:strCache>
                  </c:strRef>
                </c:cat>
                <c:val>
                  <c:numRef>
                    <c:extLst xmlns:c15="http://schemas.microsoft.com/office/drawing/2012/chart">
                      <c:ext xmlns:c15="http://schemas.microsoft.com/office/drawing/2012/chart" uri="{02D57815-91ED-43cb-92C2-25804820EDAC}">
                        <c15:formulaRef>
                          <c15:sqref>'All Ratings Bar Chart'!$D$36</c15:sqref>
                        </c15:formulaRef>
                      </c:ext>
                    </c:extLst>
                    <c:numCache>
                      <c:formatCode>General</c:formatCode>
                      <c:ptCount val="1"/>
                      <c:pt idx="0">
                        <c:v>110</c:v>
                      </c:pt>
                    </c:numCache>
                  </c:numRef>
                </c:val>
                <c:extLst xmlns:c15="http://schemas.microsoft.com/office/drawing/2012/chart">
                  <c:ext xmlns:c16="http://schemas.microsoft.com/office/drawing/2014/chart" uri="{C3380CC4-5D6E-409C-BE32-E72D297353CC}">
                    <c16:uniqueId val="{0000000E-C6D7-4418-8D30-8B8152BF8B10}"/>
                  </c:ext>
                </c:extLst>
              </c15:ser>
            </c15:filteredBarSeries>
            <c15:filteredBarSeries>
              <c15:ser>
                <c:idx val="15"/>
                <c:order val="15"/>
                <c:tx>
                  <c:v>1 Star</c:v>
                </c:tx>
                <c:spPr>
                  <a:gradFill rotWithShape="1">
                    <a:gsLst>
                      <a:gs pos="0">
                        <a:schemeClr val="accent4">
                          <a:lumMod val="80000"/>
                          <a:lumOff val="20000"/>
                          <a:satMod val="103000"/>
                          <a:lumMod val="102000"/>
                          <a:tint val="94000"/>
                        </a:schemeClr>
                      </a:gs>
                      <a:gs pos="50000">
                        <a:schemeClr val="accent4">
                          <a:lumMod val="80000"/>
                          <a:lumOff val="20000"/>
                          <a:satMod val="110000"/>
                          <a:lumMod val="100000"/>
                          <a:shade val="100000"/>
                        </a:schemeClr>
                      </a:gs>
                      <a:gs pos="100000">
                        <a:schemeClr val="accent4">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Chart'!$B$37</c15:sqref>
                        </c15:formulaRef>
                      </c:ext>
                    </c:extLst>
                    <c:strCache>
                      <c:ptCount val="1"/>
                      <c:pt idx="0">
                        <c:v>Intersections</c:v>
                      </c:pt>
                    </c:strCache>
                  </c:strRef>
                </c:cat>
                <c:val>
                  <c:numRef>
                    <c:extLst xmlns:c15="http://schemas.microsoft.com/office/drawing/2012/chart">
                      <c:ext xmlns:c15="http://schemas.microsoft.com/office/drawing/2012/chart" uri="{02D57815-91ED-43cb-92C2-25804820EDAC}">
                        <c15:formulaRef>
                          <c15:sqref>'All Ratings Bar Chart'!$D$37</c15:sqref>
                        </c15:formulaRef>
                      </c:ext>
                    </c:extLst>
                    <c:numCache>
                      <c:formatCode>General</c:formatCode>
                      <c:ptCount val="1"/>
                      <c:pt idx="0">
                        <c:v>5</c:v>
                      </c:pt>
                    </c:numCache>
                  </c:numRef>
                </c:val>
                <c:extLst xmlns:c15="http://schemas.microsoft.com/office/drawing/2012/chart">
                  <c:ext xmlns:c16="http://schemas.microsoft.com/office/drawing/2014/chart" uri="{C3380CC4-5D6E-409C-BE32-E72D297353CC}">
                    <c16:uniqueId val="{0000000F-C6D7-4418-8D30-8B8152BF8B10}"/>
                  </c:ext>
                </c:extLst>
              </c15:ser>
            </c15:filteredBarSeries>
            <c15:filteredBarSeries>
              <c15:ser>
                <c:idx val="16"/>
                <c:order val="16"/>
                <c:tx>
                  <c:v>2 Stars</c:v>
                </c:tx>
                <c:spPr>
                  <a:gradFill rotWithShape="1">
                    <a:gsLst>
                      <a:gs pos="0">
                        <a:schemeClr val="accent5">
                          <a:lumMod val="80000"/>
                          <a:lumOff val="20000"/>
                          <a:satMod val="103000"/>
                          <a:lumMod val="102000"/>
                          <a:tint val="94000"/>
                        </a:schemeClr>
                      </a:gs>
                      <a:gs pos="50000">
                        <a:schemeClr val="accent5">
                          <a:lumMod val="80000"/>
                          <a:lumOff val="20000"/>
                          <a:satMod val="110000"/>
                          <a:lumMod val="100000"/>
                          <a:shade val="100000"/>
                        </a:schemeClr>
                      </a:gs>
                      <a:gs pos="100000">
                        <a:schemeClr val="accent5">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Chart'!$B$38</c15:sqref>
                        </c15:formulaRef>
                      </c:ext>
                    </c:extLst>
                    <c:strCache>
                      <c:ptCount val="1"/>
                      <c:pt idx="0">
                        <c:v>Intersections</c:v>
                      </c:pt>
                    </c:strCache>
                  </c:strRef>
                </c:cat>
                <c:val>
                  <c:numRef>
                    <c:extLst xmlns:c15="http://schemas.microsoft.com/office/drawing/2012/chart">
                      <c:ext xmlns:c15="http://schemas.microsoft.com/office/drawing/2012/chart" uri="{02D57815-91ED-43cb-92C2-25804820EDAC}">
                        <c15:formulaRef>
                          <c15:sqref>'All Ratings Bar Chart'!$D$38</c15:sqref>
                        </c15:formulaRef>
                      </c:ext>
                    </c:extLst>
                    <c:numCache>
                      <c:formatCode>General</c:formatCode>
                      <c:ptCount val="1"/>
                      <c:pt idx="0">
                        <c:v>16</c:v>
                      </c:pt>
                    </c:numCache>
                  </c:numRef>
                </c:val>
                <c:extLst xmlns:c15="http://schemas.microsoft.com/office/drawing/2012/chart">
                  <c:ext xmlns:c16="http://schemas.microsoft.com/office/drawing/2014/chart" uri="{C3380CC4-5D6E-409C-BE32-E72D297353CC}">
                    <c16:uniqueId val="{00000010-C6D7-4418-8D30-8B8152BF8B10}"/>
                  </c:ext>
                </c:extLst>
              </c15:ser>
            </c15:filteredBarSeries>
            <c15:filteredBarSeries>
              <c15:ser>
                <c:idx val="17"/>
                <c:order val="17"/>
                <c:tx>
                  <c:v>3 Stars</c:v>
                </c:tx>
                <c:spPr>
                  <a:gradFill rotWithShape="1">
                    <a:gsLst>
                      <a:gs pos="0">
                        <a:schemeClr val="accent6">
                          <a:lumMod val="80000"/>
                          <a:lumOff val="20000"/>
                          <a:satMod val="103000"/>
                          <a:lumMod val="102000"/>
                          <a:tint val="94000"/>
                        </a:schemeClr>
                      </a:gs>
                      <a:gs pos="50000">
                        <a:schemeClr val="accent6">
                          <a:lumMod val="80000"/>
                          <a:lumOff val="20000"/>
                          <a:satMod val="110000"/>
                          <a:lumMod val="100000"/>
                          <a:shade val="100000"/>
                        </a:schemeClr>
                      </a:gs>
                      <a:gs pos="100000">
                        <a:schemeClr val="accent6">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Chart'!$B$39</c15:sqref>
                        </c15:formulaRef>
                      </c:ext>
                    </c:extLst>
                    <c:strCache>
                      <c:ptCount val="1"/>
                      <c:pt idx="0">
                        <c:v>Intersections</c:v>
                      </c:pt>
                    </c:strCache>
                  </c:strRef>
                </c:cat>
                <c:val>
                  <c:numRef>
                    <c:extLst xmlns:c15="http://schemas.microsoft.com/office/drawing/2012/chart">
                      <c:ext xmlns:c15="http://schemas.microsoft.com/office/drawing/2012/chart" uri="{02D57815-91ED-43cb-92C2-25804820EDAC}">
                        <c15:formulaRef>
                          <c15:sqref>'All Ratings Bar Chart'!$D$39</c15:sqref>
                        </c15:formulaRef>
                      </c:ext>
                    </c:extLst>
                    <c:numCache>
                      <c:formatCode>General</c:formatCode>
                      <c:ptCount val="1"/>
                      <c:pt idx="0">
                        <c:v>56</c:v>
                      </c:pt>
                    </c:numCache>
                  </c:numRef>
                </c:val>
                <c:extLst xmlns:c15="http://schemas.microsoft.com/office/drawing/2012/chart">
                  <c:ext xmlns:c16="http://schemas.microsoft.com/office/drawing/2014/chart" uri="{C3380CC4-5D6E-409C-BE32-E72D297353CC}">
                    <c16:uniqueId val="{00000011-C6D7-4418-8D30-8B8152BF8B10}"/>
                  </c:ext>
                </c:extLst>
              </c15:ser>
            </c15:filteredBarSeries>
            <c15:filteredBarSeries>
              <c15:ser>
                <c:idx val="18"/>
                <c:order val="18"/>
                <c:tx>
                  <c:v>4 Stars</c:v>
                </c:tx>
                <c:spPr>
                  <a:gradFill rotWithShape="1">
                    <a:gsLst>
                      <a:gs pos="0">
                        <a:schemeClr val="accent1">
                          <a:lumMod val="80000"/>
                          <a:satMod val="103000"/>
                          <a:lumMod val="102000"/>
                          <a:tint val="94000"/>
                        </a:schemeClr>
                      </a:gs>
                      <a:gs pos="50000">
                        <a:schemeClr val="accent1">
                          <a:lumMod val="80000"/>
                          <a:satMod val="110000"/>
                          <a:lumMod val="100000"/>
                          <a:shade val="100000"/>
                        </a:schemeClr>
                      </a:gs>
                      <a:gs pos="100000">
                        <a:schemeClr val="accent1">
                          <a:lumMod val="8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Chart'!$B$40</c15:sqref>
                        </c15:formulaRef>
                      </c:ext>
                    </c:extLst>
                    <c:strCache>
                      <c:ptCount val="1"/>
                      <c:pt idx="0">
                        <c:v>Intersections</c:v>
                      </c:pt>
                    </c:strCache>
                  </c:strRef>
                </c:cat>
                <c:val>
                  <c:numRef>
                    <c:extLst xmlns:c15="http://schemas.microsoft.com/office/drawing/2012/chart">
                      <c:ext xmlns:c15="http://schemas.microsoft.com/office/drawing/2012/chart" uri="{02D57815-91ED-43cb-92C2-25804820EDAC}">
                        <c15:formulaRef>
                          <c15:sqref>'All Ratings Bar Chart'!$D$40</c15:sqref>
                        </c15:formulaRef>
                      </c:ext>
                    </c:extLst>
                    <c:numCache>
                      <c:formatCode>General</c:formatCode>
                      <c:ptCount val="1"/>
                      <c:pt idx="0">
                        <c:v>88</c:v>
                      </c:pt>
                    </c:numCache>
                  </c:numRef>
                </c:val>
                <c:extLst xmlns:c15="http://schemas.microsoft.com/office/drawing/2012/chart">
                  <c:ext xmlns:c16="http://schemas.microsoft.com/office/drawing/2014/chart" uri="{C3380CC4-5D6E-409C-BE32-E72D297353CC}">
                    <c16:uniqueId val="{00000012-C6D7-4418-8D30-8B8152BF8B10}"/>
                  </c:ext>
                </c:extLst>
              </c15:ser>
            </c15:filteredBarSeries>
            <c15:filteredBarSeries>
              <c15:ser>
                <c:idx val="19"/>
                <c:order val="19"/>
                <c:tx>
                  <c:v>5 Stars</c:v>
                </c:tx>
                <c:spPr>
                  <a:gradFill rotWithShape="1">
                    <a:gsLst>
                      <a:gs pos="0">
                        <a:schemeClr val="accent2">
                          <a:lumMod val="80000"/>
                          <a:satMod val="103000"/>
                          <a:lumMod val="102000"/>
                          <a:tint val="94000"/>
                        </a:schemeClr>
                      </a:gs>
                      <a:gs pos="50000">
                        <a:schemeClr val="accent2">
                          <a:lumMod val="80000"/>
                          <a:satMod val="110000"/>
                          <a:lumMod val="100000"/>
                          <a:shade val="100000"/>
                        </a:schemeClr>
                      </a:gs>
                      <a:gs pos="100000">
                        <a:schemeClr val="accent2">
                          <a:lumMod val="8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Chart'!$B$41</c15:sqref>
                        </c15:formulaRef>
                      </c:ext>
                    </c:extLst>
                    <c:strCache>
                      <c:ptCount val="1"/>
                      <c:pt idx="0">
                        <c:v>Intersections</c:v>
                      </c:pt>
                    </c:strCache>
                  </c:strRef>
                </c:cat>
                <c:val>
                  <c:numRef>
                    <c:extLst xmlns:c15="http://schemas.microsoft.com/office/drawing/2012/chart">
                      <c:ext xmlns:c15="http://schemas.microsoft.com/office/drawing/2012/chart" uri="{02D57815-91ED-43cb-92C2-25804820EDAC}">
                        <c15:formulaRef>
                          <c15:sqref>'All Ratings Bar Chart'!$D$41</c15:sqref>
                        </c15:formulaRef>
                      </c:ext>
                    </c:extLst>
                    <c:numCache>
                      <c:formatCode>General</c:formatCode>
                      <c:ptCount val="1"/>
                      <c:pt idx="0">
                        <c:v>106</c:v>
                      </c:pt>
                    </c:numCache>
                  </c:numRef>
                </c:val>
                <c:extLst xmlns:c15="http://schemas.microsoft.com/office/drawing/2012/chart">
                  <c:ext xmlns:c16="http://schemas.microsoft.com/office/drawing/2014/chart" uri="{C3380CC4-5D6E-409C-BE32-E72D297353CC}">
                    <c16:uniqueId val="{00000013-C6D7-4418-8D30-8B8152BF8B10}"/>
                  </c:ext>
                </c:extLst>
              </c15:ser>
            </c15:filteredBarSeries>
          </c:ext>
        </c:extLst>
      </c:barChart>
      <c:catAx>
        <c:axId val="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
        <c:crosses val="autoZero"/>
        <c:auto val="1"/>
        <c:lblAlgn val="ctr"/>
        <c:lblOffset val="100"/>
        <c:noMultiLvlLbl val="1"/>
      </c:catAx>
      <c:valAx>
        <c:axId val="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
        <c:crosses val="autoZero"/>
        <c:crossBetween val="between"/>
      </c:valAx>
      <c:spPr>
        <a:noFill/>
        <a:ln>
          <a:noFill/>
        </a:ln>
        <a:effectLst/>
      </c:spPr>
    </c:plotArea>
    <c:legend>
      <c:legendPos val="b"/>
      <c:layout>
        <c:manualLayout>
          <c:xMode val="edge"/>
          <c:yMode val="edge"/>
          <c:x val="0.14482479675964494"/>
          <c:y val="0.80244745107729409"/>
          <c:w val="0.7687227600471116"/>
          <c:h val="9.5590288339995527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1"/>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5"/>
          <c:order val="5"/>
          <c:tx>
            <c:v>1 Star</c:v>
          </c:tx>
          <c:spPr>
            <a:solidFill>
              <a:srgbClr val="00B05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Ratings Bar Chart'!$B$47</c:f>
              <c:strCache>
                <c:ptCount val="1"/>
                <c:pt idx="0">
                  <c:v>Usage</c:v>
                </c:pt>
              </c:strCache>
            </c:strRef>
          </c:cat>
          <c:val>
            <c:numRef>
              <c:f>'All Ratings Bar Chart'!$D$47</c:f>
              <c:numCache>
                <c:formatCode>General</c:formatCode>
                <c:ptCount val="1"/>
                <c:pt idx="0">
                  <c:v>120</c:v>
                </c:pt>
              </c:numCache>
            </c:numRef>
          </c:val>
          <c:extLst>
            <c:ext xmlns:c16="http://schemas.microsoft.com/office/drawing/2014/chart" uri="{C3380CC4-5D6E-409C-BE32-E72D297353CC}">
              <c16:uniqueId val="{00000000-78BF-4E47-B35C-D941694968FC}"/>
            </c:ext>
          </c:extLst>
        </c:ser>
        <c:ser>
          <c:idx val="6"/>
          <c:order val="6"/>
          <c:tx>
            <c:v>2 Stars</c:v>
          </c:tx>
          <c:spPr>
            <a:solidFill>
              <a:srgbClr val="00B05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Ratings Bar Chart'!$B$48</c:f>
              <c:strCache>
                <c:ptCount val="1"/>
                <c:pt idx="0">
                  <c:v>Usage</c:v>
                </c:pt>
              </c:strCache>
            </c:strRef>
          </c:cat>
          <c:val>
            <c:numRef>
              <c:f>'All Ratings Bar Chart'!$D$48</c:f>
              <c:numCache>
                <c:formatCode>General</c:formatCode>
                <c:ptCount val="1"/>
                <c:pt idx="0">
                  <c:v>51</c:v>
                </c:pt>
              </c:numCache>
            </c:numRef>
          </c:val>
          <c:extLst>
            <c:ext xmlns:c16="http://schemas.microsoft.com/office/drawing/2014/chart" uri="{C3380CC4-5D6E-409C-BE32-E72D297353CC}">
              <c16:uniqueId val="{00000001-78BF-4E47-B35C-D941694968FC}"/>
            </c:ext>
          </c:extLst>
        </c:ser>
        <c:ser>
          <c:idx val="7"/>
          <c:order val="7"/>
          <c:tx>
            <c:v>3 Stars</c:v>
          </c:tx>
          <c:spPr>
            <a:solidFill>
              <a:srgbClr val="00B05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Ratings Bar Chart'!$B$49</c:f>
              <c:strCache>
                <c:ptCount val="1"/>
                <c:pt idx="0">
                  <c:v>Usage</c:v>
                </c:pt>
              </c:strCache>
            </c:strRef>
          </c:cat>
          <c:val>
            <c:numRef>
              <c:f>'All Ratings Bar Chart'!$D$49</c:f>
              <c:numCache>
                <c:formatCode>General</c:formatCode>
                <c:ptCount val="1"/>
                <c:pt idx="0">
                  <c:v>53</c:v>
                </c:pt>
              </c:numCache>
            </c:numRef>
          </c:val>
          <c:extLst>
            <c:ext xmlns:c16="http://schemas.microsoft.com/office/drawing/2014/chart" uri="{C3380CC4-5D6E-409C-BE32-E72D297353CC}">
              <c16:uniqueId val="{00000002-78BF-4E47-B35C-D941694968FC}"/>
            </c:ext>
          </c:extLst>
        </c:ser>
        <c:ser>
          <c:idx val="8"/>
          <c:order val="8"/>
          <c:tx>
            <c:v>4 Stars</c:v>
          </c:tx>
          <c:spPr>
            <a:solidFill>
              <a:srgbClr val="00B05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Ratings Bar Chart'!$B$50</c:f>
              <c:strCache>
                <c:ptCount val="1"/>
                <c:pt idx="0">
                  <c:v>Usage</c:v>
                </c:pt>
              </c:strCache>
            </c:strRef>
          </c:cat>
          <c:val>
            <c:numRef>
              <c:f>'All Ratings Bar Chart'!$D$50</c:f>
              <c:numCache>
                <c:formatCode>General</c:formatCode>
                <c:ptCount val="1"/>
                <c:pt idx="0">
                  <c:v>24</c:v>
                </c:pt>
              </c:numCache>
            </c:numRef>
          </c:val>
          <c:extLst>
            <c:ext xmlns:c16="http://schemas.microsoft.com/office/drawing/2014/chart" uri="{C3380CC4-5D6E-409C-BE32-E72D297353CC}">
              <c16:uniqueId val="{00000003-78BF-4E47-B35C-D941694968FC}"/>
            </c:ext>
          </c:extLst>
        </c:ser>
        <c:ser>
          <c:idx val="9"/>
          <c:order val="9"/>
          <c:tx>
            <c:v>5 Stars</c:v>
          </c:tx>
          <c:spPr>
            <a:solidFill>
              <a:srgbClr val="00B05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Ratings Bar Chart'!$B$51</c:f>
              <c:strCache>
                <c:ptCount val="1"/>
                <c:pt idx="0">
                  <c:v>Usage</c:v>
                </c:pt>
              </c:strCache>
            </c:strRef>
          </c:cat>
          <c:val>
            <c:numRef>
              <c:f>'All Ratings Bar Chart'!$D$51</c:f>
              <c:numCache>
                <c:formatCode>General</c:formatCode>
                <c:ptCount val="1"/>
                <c:pt idx="0">
                  <c:v>27</c:v>
                </c:pt>
              </c:numCache>
            </c:numRef>
          </c:val>
          <c:extLst>
            <c:ext xmlns:c16="http://schemas.microsoft.com/office/drawing/2014/chart" uri="{C3380CC4-5D6E-409C-BE32-E72D297353CC}">
              <c16:uniqueId val="{00000004-78BF-4E47-B35C-D941694968FC}"/>
            </c:ext>
          </c:extLst>
        </c:ser>
        <c:dLbls>
          <c:dLblPos val="outEnd"/>
          <c:showLegendKey val="0"/>
          <c:showVal val="1"/>
          <c:showCatName val="0"/>
          <c:showSerName val="0"/>
          <c:showPercent val="0"/>
          <c:showBubbleSize val="0"/>
        </c:dLbls>
        <c:gapWidth val="100"/>
        <c:overlap val="-24"/>
        <c:axId val="1"/>
        <c:axId val="2"/>
        <c:extLst>
          <c:ext xmlns:c15="http://schemas.microsoft.com/office/drawing/2012/chart" uri="{02D57815-91ED-43cb-92C2-25804820EDAC}">
            <c15:filteredBarSeries>
              <c15:ser>
                <c:idx val="0"/>
                <c:order val="0"/>
                <c:tx>
                  <c:v>1 Star</c:v>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'All Ratings Bar Chart'!$B$42</c15:sqref>
                        </c15:formulaRef>
                      </c:ext>
                    </c:extLst>
                    <c:strCache>
                      <c:ptCount val="1"/>
                      <c:pt idx="0">
                        <c:v>Awareness</c:v>
                      </c:pt>
                    </c:strCache>
                  </c:strRef>
                </c:cat>
                <c:val>
                  <c:numRef>
                    <c:extLst>
                      <c:ext uri="{02D57815-91ED-43cb-92C2-25804820EDAC}">
                        <c15:formulaRef>
                          <c15:sqref>'All Ratings Bar Chart'!$D$42</c15:sqref>
                        </c15:formulaRef>
                      </c:ext>
                    </c:extLst>
                    <c:numCache>
                      <c:formatCode>General</c:formatCode>
                      <c:ptCount val="1"/>
                      <c:pt idx="0">
                        <c:v>59</c:v>
                      </c:pt>
                    </c:numCache>
                  </c:numRef>
                </c:val>
                <c:extLst>
                  <c:ext xmlns:c16="http://schemas.microsoft.com/office/drawing/2014/chart" uri="{C3380CC4-5D6E-409C-BE32-E72D297353CC}">
                    <c16:uniqueId val="{00000005-78BF-4E47-B35C-D941694968FC}"/>
                  </c:ext>
                </c:extLst>
              </c15:ser>
            </c15:filteredBarSeries>
            <c15:filteredBarSeries>
              <c15:ser>
                <c:idx val="1"/>
                <c:order val="1"/>
                <c:tx>
                  <c:v>2 Stars</c:v>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Chart'!$B$43</c15:sqref>
                        </c15:formulaRef>
                      </c:ext>
                    </c:extLst>
                    <c:strCache>
                      <c:ptCount val="1"/>
                      <c:pt idx="0">
                        <c:v>Awareness</c:v>
                      </c:pt>
                    </c:strCache>
                  </c:strRef>
                </c:cat>
                <c:val>
                  <c:numRef>
                    <c:extLst xmlns:c15="http://schemas.microsoft.com/office/drawing/2012/chart">
                      <c:ext xmlns:c15="http://schemas.microsoft.com/office/drawing/2012/chart" uri="{02D57815-91ED-43cb-92C2-25804820EDAC}">
                        <c15:formulaRef>
                          <c15:sqref>'All Ratings Bar Chart'!$D$43</c15:sqref>
                        </c15:formulaRef>
                      </c:ext>
                    </c:extLst>
                    <c:numCache>
                      <c:formatCode>General</c:formatCode>
                      <c:ptCount val="1"/>
                      <c:pt idx="0">
                        <c:v>43</c:v>
                      </c:pt>
                    </c:numCache>
                  </c:numRef>
                </c:val>
                <c:extLst xmlns:c15="http://schemas.microsoft.com/office/drawing/2012/chart">
                  <c:ext xmlns:c16="http://schemas.microsoft.com/office/drawing/2014/chart" uri="{C3380CC4-5D6E-409C-BE32-E72D297353CC}">
                    <c16:uniqueId val="{00000006-78BF-4E47-B35C-D941694968FC}"/>
                  </c:ext>
                </c:extLst>
              </c15:ser>
            </c15:filteredBarSeries>
            <c15:filteredBarSeries>
              <c15:ser>
                <c:idx val="2"/>
                <c:order val="2"/>
                <c:tx>
                  <c:v>3 Stars</c:v>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Chart'!$B$44</c15:sqref>
                        </c15:formulaRef>
                      </c:ext>
                    </c:extLst>
                    <c:strCache>
                      <c:ptCount val="1"/>
                      <c:pt idx="0">
                        <c:v>Awareness</c:v>
                      </c:pt>
                    </c:strCache>
                  </c:strRef>
                </c:cat>
                <c:val>
                  <c:numRef>
                    <c:extLst xmlns:c15="http://schemas.microsoft.com/office/drawing/2012/chart">
                      <c:ext xmlns:c15="http://schemas.microsoft.com/office/drawing/2012/chart" uri="{02D57815-91ED-43cb-92C2-25804820EDAC}">
                        <c15:formulaRef>
                          <c15:sqref>'All Ratings Bar Chart'!$D$44</c15:sqref>
                        </c15:formulaRef>
                      </c:ext>
                    </c:extLst>
                    <c:numCache>
                      <c:formatCode>General</c:formatCode>
                      <c:ptCount val="1"/>
                      <c:pt idx="0">
                        <c:v>44</c:v>
                      </c:pt>
                    </c:numCache>
                  </c:numRef>
                </c:val>
                <c:extLst xmlns:c15="http://schemas.microsoft.com/office/drawing/2012/chart">
                  <c:ext xmlns:c16="http://schemas.microsoft.com/office/drawing/2014/chart" uri="{C3380CC4-5D6E-409C-BE32-E72D297353CC}">
                    <c16:uniqueId val="{00000007-78BF-4E47-B35C-D941694968FC}"/>
                  </c:ext>
                </c:extLst>
              </c15:ser>
            </c15:filteredBarSeries>
            <c15:filteredBarSeries>
              <c15:ser>
                <c:idx val="3"/>
                <c:order val="3"/>
                <c:tx>
                  <c:v>4 Stars</c:v>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Chart'!$B$45</c15:sqref>
                        </c15:formulaRef>
                      </c:ext>
                    </c:extLst>
                    <c:strCache>
                      <c:ptCount val="1"/>
                      <c:pt idx="0">
                        <c:v>Awareness</c:v>
                      </c:pt>
                    </c:strCache>
                  </c:strRef>
                </c:cat>
                <c:val>
                  <c:numRef>
                    <c:extLst xmlns:c15="http://schemas.microsoft.com/office/drawing/2012/chart">
                      <c:ext xmlns:c15="http://schemas.microsoft.com/office/drawing/2012/chart" uri="{02D57815-91ED-43cb-92C2-25804820EDAC}">
                        <c15:formulaRef>
                          <c15:sqref>'All Ratings Bar Chart'!$D$45</c15:sqref>
                        </c15:formulaRef>
                      </c:ext>
                    </c:extLst>
                    <c:numCache>
                      <c:formatCode>General</c:formatCode>
                      <c:ptCount val="1"/>
                      <c:pt idx="0">
                        <c:v>58</c:v>
                      </c:pt>
                    </c:numCache>
                  </c:numRef>
                </c:val>
                <c:extLst xmlns:c15="http://schemas.microsoft.com/office/drawing/2012/chart">
                  <c:ext xmlns:c16="http://schemas.microsoft.com/office/drawing/2014/chart" uri="{C3380CC4-5D6E-409C-BE32-E72D297353CC}">
                    <c16:uniqueId val="{00000008-78BF-4E47-B35C-D941694968FC}"/>
                  </c:ext>
                </c:extLst>
              </c15:ser>
            </c15:filteredBarSeries>
            <c15:filteredBarSeries>
              <c15:ser>
                <c:idx val="4"/>
                <c:order val="4"/>
                <c:tx>
                  <c:v>5 Stars</c:v>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Chart'!$B$46</c15:sqref>
                        </c15:formulaRef>
                      </c:ext>
                    </c:extLst>
                    <c:strCache>
                      <c:ptCount val="1"/>
                      <c:pt idx="0">
                        <c:v>Awareness</c:v>
                      </c:pt>
                    </c:strCache>
                  </c:strRef>
                </c:cat>
                <c:val>
                  <c:numRef>
                    <c:extLst xmlns:c15="http://schemas.microsoft.com/office/drawing/2012/chart">
                      <c:ext xmlns:c15="http://schemas.microsoft.com/office/drawing/2012/chart" uri="{02D57815-91ED-43cb-92C2-25804820EDAC}">
                        <c15:formulaRef>
                          <c15:sqref>'All Ratings Bar Chart'!$D$46</c15:sqref>
                        </c15:formulaRef>
                      </c:ext>
                    </c:extLst>
                    <c:numCache>
                      <c:formatCode>General</c:formatCode>
                      <c:ptCount val="1"/>
                      <c:pt idx="0">
                        <c:v>71</c:v>
                      </c:pt>
                    </c:numCache>
                  </c:numRef>
                </c:val>
                <c:extLst xmlns:c15="http://schemas.microsoft.com/office/drawing/2012/chart">
                  <c:ext xmlns:c16="http://schemas.microsoft.com/office/drawing/2014/chart" uri="{C3380CC4-5D6E-409C-BE32-E72D297353CC}">
                    <c16:uniqueId val="{00000009-78BF-4E47-B35C-D941694968FC}"/>
                  </c:ext>
                </c:extLst>
              </c15:ser>
            </c15:filteredBarSeries>
          </c:ext>
        </c:extLst>
      </c:barChart>
      <c:catAx>
        <c:axId val="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
        <c:crosses val="autoZero"/>
        <c:auto val="1"/>
        <c:lblAlgn val="ctr"/>
        <c:lblOffset val="100"/>
        <c:noMultiLvlLbl val="1"/>
      </c:catAx>
      <c:valAx>
        <c:axId val="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
        <c:crosses val="autoZero"/>
        <c:crossBetween val="between"/>
      </c:valAx>
      <c:spPr>
        <a:noFill/>
        <a:ln>
          <a:noFill/>
        </a:ln>
        <a:effectLst/>
      </c:spPr>
    </c:plotArea>
    <c:legend>
      <c:legendPos val="b"/>
      <c:layout>
        <c:manualLayout>
          <c:xMode val="edge"/>
          <c:yMode val="edge"/>
          <c:x val="7.6893221531251998E-2"/>
          <c:y val="0.87330076382219868"/>
          <c:w val="0.8962701519881997"/>
          <c:h val="9.346682122792464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1"/>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1 Star</c:v>
          </c:tx>
          <c:spPr>
            <a:solidFill>
              <a:srgbClr val="00B05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Ratings Bar Chart'!$B$42</c:f>
              <c:strCache>
                <c:ptCount val="1"/>
                <c:pt idx="0">
                  <c:v>Awareness</c:v>
                </c:pt>
              </c:strCache>
            </c:strRef>
          </c:cat>
          <c:val>
            <c:numRef>
              <c:f>'All Ratings Bar Chart'!$D$42</c:f>
              <c:numCache>
                <c:formatCode>General</c:formatCode>
                <c:ptCount val="1"/>
                <c:pt idx="0">
                  <c:v>59</c:v>
                </c:pt>
              </c:numCache>
            </c:numRef>
          </c:val>
          <c:extLst>
            <c:ext xmlns:c16="http://schemas.microsoft.com/office/drawing/2014/chart" uri="{C3380CC4-5D6E-409C-BE32-E72D297353CC}">
              <c16:uniqueId val="{00000000-1144-4F3C-8D16-3FEBB2C51812}"/>
            </c:ext>
          </c:extLst>
        </c:ser>
        <c:ser>
          <c:idx val="1"/>
          <c:order val="1"/>
          <c:tx>
            <c:v>2 Stars</c:v>
          </c:tx>
          <c:spPr>
            <a:solidFill>
              <a:srgbClr val="00B05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Ratings Bar Chart'!$B$43</c:f>
              <c:strCache>
                <c:ptCount val="1"/>
                <c:pt idx="0">
                  <c:v>Awareness</c:v>
                </c:pt>
              </c:strCache>
            </c:strRef>
          </c:cat>
          <c:val>
            <c:numRef>
              <c:f>'All Ratings Bar Chart'!$D$43</c:f>
              <c:numCache>
                <c:formatCode>General</c:formatCode>
                <c:ptCount val="1"/>
                <c:pt idx="0">
                  <c:v>43</c:v>
                </c:pt>
              </c:numCache>
            </c:numRef>
          </c:val>
          <c:extLst>
            <c:ext xmlns:c16="http://schemas.microsoft.com/office/drawing/2014/chart" uri="{C3380CC4-5D6E-409C-BE32-E72D297353CC}">
              <c16:uniqueId val="{00000001-1144-4F3C-8D16-3FEBB2C51812}"/>
            </c:ext>
          </c:extLst>
        </c:ser>
        <c:ser>
          <c:idx val="2"/>
          <c:order val="2"/>
          <c:tx>
            <c:v>3 Stars</c:v>
          </c:tx>
          <c:spPr>
            <a:solidFill>
              <a:srgbClr val="00B05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Ratings Bar Chart'!$B$44</c:f>
              <c:strCache>
                <c:ptCount val="1"/>
                <c:pt idx="0">
                  <c:v>Awareness</c:v>
                </c:pt>
              </c:strCache>
            </c:strRef>
          </c:cat>
          <c:val>
            <c:numRef>
              <c:f>'All Ratings Bar Chart'!$D$44</c:f>
              <c:numCache>
                <c:formatCode>General</c:formatCode>
                <c:ptCount val="1"/>
                <c:pt idx="0">
                  <c:v>44</c:v>
                </c:pt>
              </c:numCache>
            </c:numRef>
          </c:val>
          <c:extLst>
            <c:ext xmlns:c16="http://schemas.microsoft.com/office/drawing/2014/chart" uri="{C3380CC4-5D6E-409C-BE32-E72D297353CC}">
              <c16:uniqueId val="{00000002-1144-4F3C-8D16-3FEBB2C51812}"/>
            </c:ext>
          </c:extLst>
        </c:ser>
        <c:ser>
          <c:idx val="3"/>
          <c:order val="3"/>
          <c:tx>
            <c:v>4 Stars</c:v>
          </c:tx>
          <c:spPr>
            <a:solidFill>
              <a:srgbClr val="00B05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Ratings Bar Chart'!$B$45</c:f>
              <c:strCache>
                <c:ptCount val="1"/>
                <c:pt idx="0">
                  <c:v>Awareness</c:v>
                </c:pt>
              </c:strCache>
            </c:strRef>
          </c:cat>
          <c:val>
            <c:numRef>
              <c:f>'All Ratings Bar Chart'!$D$45</c:f>
              <c:numCache>
                <c:formatCode>General</c:formatCode>
                <c:ptCount val="1"/>
                <c:pt idx="0">
                  <c:v>58</c:v>
                </c:pt>
              </c:numCache>
            </c:numRef>
          </c:val>
          <c:extLst>
            <c:ext xmlns:c16="http://schemas.microsoft.com/office/drawing/2014/chart" uri="{C3380CC4-5D6E-409C-BE32-E72D297353CC}">
              <c16:uniqueId val="{00000003-1144-4F3C-8D16-3FEBB2C51812}"/>
            </c:ext>
          </c:extLst>
        </c:ser>
        <c:ser>
          <c:idx val="4"/>
          <c:order val="4"/>
          <c:tx>
            <c:v>5 Stars</c:v>
          </c:tx>
          <c:spPr>
            <a:solidFill>
              <a:srgbClr val="00B05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Ratings Bar Chart'!$B$46</c:f>
              <c:strCache>
                <c:ptCount val="1"/>
                <c:pt idx="0">
                  <c:v>Awareness</c:v>
                </c:pt>
              </c:strCache>
            </c:strRef>
          </c:cat>
          <c:val>
            <c:numRef>
              <c:f>'All Ratings Bar Chart'!$D$46</c:f>
              <c:numCache>
                <c:formatCode>General</c:formatCode>
                <c:ptCount val="1"/>
                <c:pt idx="0">
                  <c:v>71</c:v>
                </c:pt>
              </c:numCache>
            </c:numRef>
          </c:val>
          <c:extLst>
            <c:ext xmlns:c16="http://schemas.microsoft.com/office/drawing/2014/chart" uri="{C3380CC4-5D6E-409C-BE32-E72D297353CC}">
              <c16:uniqueId val="{00000004-1144-4F3C-8D16-3FEBB2C51812}"/>
            </c:ext>
          </c:extLst>
        </c:ser>
        <c:dLbls>
          <c:dLblPos val="outEnd"/>
          <c:showLegendKey val="0"/>
          <c:showVal val="1"/>
          <c:showCatName val="0"/>
          <c:showSerName val="0"/>
          <c:showPercent val="0"/>
          <c:showBubbleSize val="0"/>
        </c:dLbls>
        <c:gapWidth val="100"/>
        <c:overlap val="-24"/>
        <c:axId val="1"/>
        <c:axId val="2"/>
        <c:extLst>
          <c:ext xmlns:c15="http://schemas.microsoft.com/office/drawing/2012/chart" uri="{02D57815-91ED-43cb-92C2-25804820EDAC}">
            <c15:filteredBarSeries>
              <c15:ser>
                <c:idx val="5"/>
                <c:order val="5"/>
                <c:tx>
                  <c:v>1 Star</c:v>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'All Ratings Bar Chart'!$B$47</c15:sqref>
                        </c15:formulaRef>
                      </c:ext>
                    </c:extLst>
                    <c:strCache>
                      <c:ptCount val="1"/>
                      <c:pt idx="0">
                        <c:v>Usage</c:v>
                      </c:pt>
                    </c:strCache>
                  </c:strRef>
                </c:cat>
                <c:val>
                  <c:numRef>
                    <c:extLst>
                      <c:ext uri="{02D57815-91ED-43cb-92C2-25804820EDAC}">
                        <c15:formulaRef>
                          <c15:sqref>'All Ratings Bar Chart'!$D$47</c15:sqref>
                        </c15:formulaRef>
                      </c:ext>
                    </c:extLst>
                    <c:numCache>
                      <c:formatCode>General</c:formatCode>
                      <c:ptCount val="1"/>
                      <c:pt idx="0">
                        <c:v>120</c:v>
                      </c:pt>
                    </c:numCache>
                  </c:numRef>
                </c:val>
                <c:extLst>
                  <c:ext xmlns:c16="http://schemas.microsoft.com/office/drawing/2014/chart" uri="{C3380CC4-5D6E-409C-BE32-E72D297353CC}">
                    <c16:uniqueId val="{00000005-1144-4F3C-8D16-3FEBB2C51812}"/>
                  </c:ext>
                </c:extLst>
              </c15:ser>
            </c15:filteredBarSeries>
            <c15:filteredBarSeries>
              <c15:ser>
                <c:idx val="6"/>
                <c:order val="6"/>
                <c:tx>
                  <c:v>2 Stars</c:v>
                </c:tx>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Chart'!$B$48</c15:sqref>
                        </c15:formulaRef>
                      </c:ext>
                    </c:extLst>
                    <c:strCache>
                      <c:ptCount val="1"/>
                      <c:pt idx="0">
                        <c:v>Usage</c:v>
                      </c:pt>
                    </c:strCache>
                  </c:strRef>
                </c:cat>
                <c:val>
                  <c:numRef>
                    <c:extLst xmlns:c15="http://schemas.microsoft.com/office/drawing/2012/chart">
                      <c:ext xmlns:c15="http://schemas.microsoft.com/office/drawing/2012/chart" uri="{02D57815-91ED-43cb-92C2-25804820EDAC}">
                        <c15:formulaRef>
                          <c15:sqref>'All Ratings Bar Chart'!$D$48</c15:sqref>
                        </c15:formulaRef>
                      </c:ext>
                    </c:extLst>
                    <c:numCache>
                      <c:formatCode>General</c:formatCode>
                      <c:ptCount val="1"/>
                      <c:pt idx="0">
                        <c:v>51</c:v>
                      </c:pt>
                    </c:numCache>
                  </c:numRef>
                </c:val>
                <c:extLst xmlns:c15="http://schemas.microsoft.com/office/drawing/2012/chart">
                  <c:ext xmlns:c16="http://schemas.microsoft.com/office/drawing/2014/chart" uri="{C3380CC4-5D6E-409C-BE32-E72D297353CC}">
                    <c16:uniqueId val="{00000006-1144-4F3C-8D16-3FEBB2C51812}"/>
                  </c:ext>
                </c:extLst>
              </c15:ser>
            </c15:filteredBarSeries>
            <c15:filteredBarSeries>
              <c15:ser>
                <c:idx val="7"/>
                <c:order val="7"/>
                <c:tx>
                  <c:v>3 Stars</c:v>
                </c:tx>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Chart'!$B$49</c15:sqref>
                        </c15:formulaRef>
                      </c:ext>
                    </c:extLst>
                    <c:strCache>
                      <c:ptCount val="1"/>
                      <c:pt idx="0">
                        <c:v>Usage</c:v>
                      </c:pt>
                    </c:strCache>
                  </c:strRef>
                </c:cat>
                <c:val>
                  <c:numRef>
                    <c:extLst xmlns:c15="http://schemas.microsoft.com/office/drawing/2012/chart">
                      <c:ext xmlns:c15="http://schemas.microsoft.com/office/drawing/2012/chart" uri="{02D57815-91ED-43cb-92C2-25804820EDAC}">
                        <c15:formulaRef>
                          <c15:sqref>'All Ratings Bar Chart'!$D$49</c15:sqref>
                        </c15:formulaRef>
                      </c:ext>
                    </c:extLst>
                    <c:numCache>
                      <c:formatCode>General</c:formatCode>
                      <c:ptCount val="1"/>
                      <c:pt idx="0">
                        <c:v>53</c:v>
                      </c:pt>
                    </c:numCache>
                  </c:numRef>
                </c:val>
                <c:extLst xmlns:c15="http://schemas.microsoft.com/office/drawing/2012/chart">
                  <c:ext xmlns:c16="http://schemas.microsoft.com/office/drawing/2014/chart" uri="{C3380CC4-5D6E-409C-BE32-E72D297353CC}">
                    <c16:uniqueId val="{00000007-1144-4F3C-8D16-3FEBB2C51812}"/>
                  </c:ext>
                </c:extLst>
              </c15:ser>
            </c15:filteredBarSeries>
            <c15:filteredBarSeries>
              <c15:ser>
                <c:idx val="8"/>
                <c:order val="8"/>
                <c:tx>
                  <c:v>4 Stars</c:v>
                </c:tx>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Chart'!$B$50</c15:sqref>
                        </c15:formulaRef>
                      </c:ext>
                    </c:extLst>
                    <c:strCache>
                      <c:ptCount val="1"/>
                      <c:pt idx="0">
                        <c:v>Usage</c:v>
                      </c:pt>
                    </c:strCache>
                  </c:strRef>
                </c:cat>
                <c:val>
                  <c:numRef>
                    <c:extLst xmlns:c15="http://schemas.microsoft.com/office/drawing/2012/chart">
                      <c:ext xmlns:c15="http://schemas.microsoft.com/office/drawing/2012/chart" uri="{02D57815-91ED-43cb-92C2-25804820EDAC}">
                        <c15:formulaRef>
                          <c15:sqref>'All Ratings Bar Chart'!$D$50</c15:sqref>
                        </c15:formulaRef>
                      </c:ext>
                    </c:extLst>
                    <c:numCache>
                      <c:formatCode>General</c:formatCode>
                      <c:ptCount val="1"/>
                      <c:pt idx="0">
                        <c:v>24</c:v>
                      </c:pt>
                    </c:numCache>
                  </c:numRef>
                </c:val>
                <c:extLst xmlns:c15="http://schemas.microsoft.com/office/drawing/2012/chart">
                  <c:ext xmlns:c16="http://schemas.microsoft.com/office/drawing/2014/chart" uri="{C3380CC4-5D6E-409C-BE32-E72D297353CC}">
                    <c16:uniqueId val="{00000008-1144-4F3C-8D16-3FEBB2C51812}"/>
                  </c:ext>
                </c:extLst>
              </c15:ser>
            </c15:filteredBarSeries>
            <c15:filteredBarSeries>
              <c15:ser>
                <c:idx val="9"/>
                <c:order val="9"/>
                <c:tx>
                  <c:v>5 Stars</c:v>
                </c:tx>
                <c:spPr>
                  <a:gradFill rotWithShape="1">
                    <a:gsLst>
                      <a:gs pos="0">
                        <a:schemeClr val="accent4">
                          <a:lumMod val="60000"/>
                          <a:satMod val="103000"/>
                          <a:lumMod val="102000"/>
                          <a:tint val="94000"/>
                        </a:schemeClr>
                      </a:gs>
                      <a:gs pos="50000">
                        <a:schemeClr val="accent4">
                          <a:lumMod val="60000"/>
                          <a:satMod val="110000"/>
                          <a:lumMod val="100000"/>
                          <a:shade val="100000"/>
                        </a:schemeClr>
                      </a:gs>
                      <a:gs pos="100000">
                        <a:schemeClr val="accent4">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Chart'!$B$51</c15:sqref>
                        </c15:formulaRef>
                      </c:ext>
                    </c:extLst>
                    <c:strCache>
                      <c:ptCount val="1"/>
                      <c:pt idx="0">
                        <c:v>Usage</c:v>
                      </c:pt>
                    </c:strCache>
                  </c:strRef>
                </c:cat>
                <c:val>
                  <c:numRef>
                    <c:extLst xmlns:c15="http://schemas.microsoft.com/office/drawing/2012/chart">
                      <c:ext xmlns:c15="http://schemas.microsoft.com/office/drawing/2012/chart" uri="{02D57815-91ED-43cb-92C2-25804820EDAC}">
                        <c15:formulaRef>
                          <c15:sqref>'All Ratings Bar Chart'!$D$51</c15:sqref>
                        </c15:formulaRef>
                      </c:ext>
                    </c:extLst>
                    <c:numCache>
                      <c:formatCode>General</c:formatCode>
                      <c:ptCount val="1"/>
                      <c:pt idx="0">
                        <c:v>27</c:v>
                      </c:pt>
                    </c:numCache>
                  </c:numRef>
                </c:val>
                <c:extLst xmlns:c15="http://schemas.microsoft.com/office/drawing/2012/chart">
                  <c:ext xmlns:c16="http://schemas.microsoft.com/office/drawing/2014/chart" uri="{C3380CC4-5D6E-409C-BE32-E72D297353CC}">
                    <c16:uniqueId val="{00000009-1144-4F3C-8D16-3FEBB2C51812}"/>
                  </c:ext>
                </c:extLst>
              </c15:ser>
            </c15:filteredBarSeries>
          </c:ext>
        </c:extLst>
      </c:barChart>
      <c:catAx>
        <c:axId val="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
        <c:crosses val="autoZero"/>
        <c:auto val="1"/>
        <c:lblAlgn val="ctr"/>
        <c:lblOffset val="100"/>
        <c:noMultiLvlLbl val="1"/>
      </c:catAx>
      <c:valAx>
        <c:axId val="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
        <c:crosses val="autoZero"/>
        <c:crossBetween val="between"/>
      </c:valAx>
      <c:spPr>
        <a:noFill/>
        <a:ln>
          <a:noFill/>
        </a:ln>
        <a:effectLst/>
      </c:spPr>
    </c:plotArea>
    <c:legend>
      <c:legendPos val="b"/>
      <c:layout>
        <c:manualLayout>
          <c:xMode val="edge"/>
          <c:yMode val="edge"/>
          <c:x val="5.2288004439033711E-2"/>
          <c:y val="0.87539000470142669"/>
          <c:w val="0.9143381810089185"/>
          <c:h val="8.807530830508641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1"/>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1 Star</c:v>
          </c:tx>
          <c:spPr>
            <a:solidFill>
              <a:schemeClr val="bg2">
                <a:lumMod val="5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Ratings Bar Chart'!$B$52</c:f>
              <c:strCache>
                <c:ptCount val="1"/>
                <c:pt idx="0">
                  <c:v>Safety</c:v>
                </c:pt>
              </c:strCache>
            </c:strRef>
          </c:cat>
          <c:val>
            <c:numRef>
              <c:f>'All Ratings Bar Chart'!$D$52</c:f>
              <c:numCache>
                <c:formatCode>General</c:formatCode>
                <c:ptCount val="1"/>
                <c:pt idx="0">
                  <c:v>10</c:v>
                </c:pt>
              </c:numCache>
            </c:numRef>
          </c:val>
          <c:extLst>
            <c:ext xmlns:c16="http://schemas.microsoft.com/office/drawing/2014/chart" uri="{C3380CC4-5D6E-409C-BE32-E72D297353CC}">
              <c16:uniqueId val="{00000000-4FF6-4227-878C-5A8FD2B8C15F}"/>
            </c:ext>
          </c:extLst>
        </c:ser>
        <c:ser>
          <c:idx val="1"/>
          <c:order val="1"/>
          <c:tx>
            <c:v>2 Stars</c:v>
          </c:tx>
          <c:spPr>
            <a:solidFill>
              <a:schemeClr val="bg2">
                <a:lumMod val="5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Ratings Bar Chart'!$B$53</c:f>
              <c:strCache>
                <c:ptCount val="1"/>
                <c:pt idx="0">
                  <c:v>Safety</c:v>
                </c:pt>
              </c:strCache>
            </c:strRef>
          </c:cat>
          <c:val>
            <c:numRef>
              <c:f>'All Ratings Bar Chart'!$D$53</c:f>
              <c:numCache>
                <c:formatCode>General</c:formatCode>
                <c:ptCount val="1"/>
                <c:pt idx="0">
                  <c:v>22</c:v>
                </c:pt>
              </c:numCache>
            </c:numRef>
          </c:val>
          <c:extLst>
            <c:ext xmlns:c16="http://schemas.microsoft.com/office/drawing/2014/chart" uri="{C3380CC4-5D6E-409C-BE32-E72D297353CC}">
              <c16:uniqueId val="{00000001-4FF6-4227-878C-5A8FD2B8C15F}"/>
            </c:ext>
          </c:extLst>
        </c:ser>
        <c:ser>
          <c:idx val="2"/>
          <c:order val="2"/>
          <c:tx>
            <c:v>3 Stars</c:v>
          </c:tx>
          <c:spPr>
            <a:solidFill>
              <a:schemeClr val="bg2">
                <a:lumMod val="5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Ratings Bar Chart'!$B$54</c:f>
              <c:strCache>
                <c:ptCount val="1"/>
                <c:pt idx="0">
                  <c:v>Safety</c:v>
                </c:pt>
              </c:strCache>
            </c:strRef>
          </c:cat>
          <c:val>
            <c:numRef>
              <c:f>'All Ratings Bar Chart'!$D$54</c:f>
              <c:numCache>
                <c:formatCode>General</c:formatCode>
                <c:ptCount val="1"/>
                <c:pt idx="0">
                  <c:v>54</c:v>
                </c:pt>
              </c:numCache>
            </c:numRef>
          </c:val>
          <c:extLst>
            <c:ext xmlns:c16="http://schemas.microsoft.com/office/drawing/2014/chart" uri="{C3380CC4-5D6E-409C-BE32-E72D297353CC}">
              <c16:uniqueId val="{00000002-4FF6-4227-878C-5A8FD2B8C15F}"/>
            </c:ext>
          </c:extLst>
        </c:ser>
        <c:ser>
          <c:idx val="3"/>
          <c:order val="3"/>
          <c:tx>
            <c:v>4 Stars</c:v>
          </c:tx>
          <c:spPr>
            <a:solidFill>
              <a:schemeClr val="bg2">
                <a:lumMod val="5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Ratings Bar Chart'!$B$55</c:f>
              <c:strCache>
                <c:ptCount val="1"/>
                <c:pt idx="0">
                  <c:v>Safety</c:v>
                </c:pt>
              </c:strCache>
            </c:strRef>
          </c:cat>
          <c:val>
            <c:numRef>
              <c:f>'All Ratings Bar Chart'!$D$55</c:f>
              <c:numCache>
                <c:formatCode>General</c:formatCode>
                <c:ptCount val="1"/>
                <c:pt idx="0">
                  <c:v>53</c:v>
                </c:pt>
              </c:numCache>
            </c:numRef>
          </c:val>
          <c:extLst>
            <c:ext xmlns:c16="http://schemas.microsoft.com/office/drawing/2014/chart" uri="{C3380CC4-5D6E-409C-BE32-E72D297353CC}">
              <c16:uniqueId val="{00000003-4FF6-4227-878C-5A8FD2B8C15F}"/>
            </c:ext>
          </c:extLst>
        </c:ser>
        <c:ser>
          <c:idx val="4"/>
          <c:order val="4"/>
          <c:tx>
            <c:v>5 Stars</c:v>
          </c:tx>
          <c:spPr>
            <a:solidFill>
              <a:schemeClr val="bg2">
                <a:lumMod val="5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Ratings Bar Chart'!$B$56</c:f>
              <c:strCache>
                <c:ptCount val="1"/>
                <c:pt idx="0">
                  <c:v>Safety</c:v>
                </c:pt>
              </c:strCache>
            </c:strRef>
          </c:cat>
          <c:val>
            <c:numRef>
              <c:f>'All Ratings Bar Chart'!$D$56</c:f>
              <c:numCache>
                <c:formatCode>General</c:formatCode>
                <c:ptCount val="1"/>
                <c:pt idx="0">
                  <c:v>130</c:v>
                </c:pt>
              </c:numCache>
            </c:numRef>
          </c:val>
          <c:extLst>
            <c:ext xmlns:c16="http://schemas.microsoft.com/office/drawing/2014/chart" uri="{C3380CC4-5D6E-409C-BE32-E72D297353CC}">
              <c16:uniqueId val="{00000004-4FF6-4227-878C-5A8FD2B8C15F}"/>
            </c:ext>
          </c:extLst>
        </c:ser>
        <c:dLbls>
          <c:dLblPos val="outEnd"/>
          <c:showLegendKey val="0"/>
          <c:showVal val="1"/>
          <c:showCatName val="0"/>
          <c:showSerName val="0"/>
          <c:showPercent val="0"/>
          <c:showBubbleSize val="0"/>
        </c:dLbls>
        <c:gapWidth val="100"/>
        <c:overlap val="-24"/>
        <c:axId val="1"/>
        <c:axId val="2"/>
        <c:extLst>
          <c:ext xmlns:c15="http://schemas.microsoft.com/office/drawing/2012/chart" uri="{02D57815-91ED-43cb-92C2-25804820EDAC}">
            <c15:filteredBarSeries>
              <c15:ser>
                <c:idx val="5"/>
                <c:order val="5"/>
                <c:tx>
                  <c:v>1 Star</c:v>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'All Ratings Bar Chart'!$B$57</c15:sqref>
                        </c15:formulaRef>
                      </c:ext>
                    </c:extLst>
                    <c:strCache>
                      <c:ptCount val="1"/>
                      <c:pt idx="0">
                        <c:v>Bicycle Lanes</c:v>
                      </c:pt>
                    </c:strCache>
                  </c:strRef>
                </c:cat>
                <c:val>
                  <c:numRef>
                    <c:extLst>
                      <c:ext uri="{02D57815-91ED-43cb-92C2-25804820EDAC}">
                        <c15:formulaRef>
                          <c15:sqref>'All Ratings Bar Chart'!$D$57</c15:sqref>
                        </c15:formulaRef>
                      </c:ext>
                    </c:extLst>
                    <c:numCache>
                      <c:formatCode>General</c:formatCode>
                      <c:ptCount val="1"/>
                      <c:pt idx="0">
                        <c:v>20</c:v>
                      </c:pt>
                    </c:numCache>
                  </c:numRef>
                </c:val>
                <c:extLst>
                  <c:ext xmlns:c16="http://schemas.microsoft.com/office/drawing/2014/chart" uri="{C3380CC4-5D6E-409C-BE32-E72D297353CC}">
                    <c16:uniqueId val="{00000005-4FF6-4227-878C-5A8FD2B8C15F}"/>
                  </c:ext>
                </c:extLst>
              </c15:ser>
            </c15:filteredBarSeries>
            <c15:filteredBarSeries>
              <c15:ser>
                <c:idx val="6"/>
                <c:order val="6"/>
                <c:tx>
                  <c:v>2 Stars</c:v>
                </c:tx>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Chart'!$B$58</c15:sqref>
                        </c15:formulaRef>
                      </c:ext>
                    </c:extLst>
                    <c:strCache>
                      <c:ptCount val="1"/>
                      <c:pt idx="0">
                        <c:v>Bicycle Lanes</c:v>
                      </c:pt>
                    </c:strCache>
                  </c:strRef>
                </c:cat>
                <c:val>
                  <c:numRef>
                    <c:extLst xmlns:c15="http://schemas.microsoft.com/office/drawing/2012/chart">
                      <c:ext xmlns:c15="http://schemas.microsoft.com/office/drawing/2012/chart" uri="{02D57815-91ED-43cb-92C2-25804820EDAC}">
                        <c15:formulaRef>
                          <c15:sqref>'All Ratings Bar Chart'!$D$58</c15:sqref>
                        </c15:formulaRef>
                      </c:ext>
                    </c:extLst>
                    <c:numCache>
                      <c:formatCode>General</c:formatCode>
                      <c:ptCount val="1"/>
                      <c:pt idx="0">
                        <c:v>20</c:v>
                      </c:pt>
                    </c:numCache>
                  </c:numRef>
                </c:val>
                <c:extLst xmlns:c15="http://schemas.microsoft.com/office/drawing/2012/chart">
                  <c:ext xmlns:c16="http://schemas.microsoft.com/office/drawing/2014/chart" uri="{C3380CC4-5D6E-409C-BE32-E72D297353CC}">
                    <c16:uniqueId val="{00000006-4FF6-4227-878C-5A8FD2B8C15F}"/>
                  </c:ext>
                </c:extLst>
              </c15:ser>
            </c15:filteredBarSeries>
            <c15:filteredBarSeries>
              <c15:ser>
                <c:idx val="7"/>
                <c:order val="7"/>
                <c:tx>
                  <c:v>3 Stars</c:v>
                </c:tx>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Chart'!$B$59</c15:sqref>
                        </c15:formulaRef>
                      </c:ext>
                    </c:extLst>
                    <c:strCache>
                      <c:ptCount val="1"/>
                      <c:pt idx="0">
                        <c:v>Bicycle Lanes</c:v>
                      </c:pt>
                    </c:strCache>
                  </c:strRef>
                </c:cat>
                <c:val>
                  <c:numRef>
                    <c:extLst xmlns:c15="http://schemas.microsoft.com/office/drawing/2012/chart">
                      <c:ext xmlns:c15="http://schemas.microsoft.com/office/drawing/2012/chart" uri="{02D57815-91ED-43cb-92C2-25804820EDAC}">
                        <c15:formulaRef>
                          <c15:sqref>'All Ratings Bar Chart'!$D$59</c15:sqref>
                        </c15:formulaRef>
                      </c:ext>
                    </c:extLst>
                    <c:numCache>
                      <c:formatCode>General</c:formatCode>
                      <c:ptCount val="1"/>
                      <c:pt idx="0">
                        <c:v>46</c:v>
                      </c:pt>
                    </c:numCache>
                  </c:numRef>
                </c:val>
                <c:extLst xmlns:c15="http://schemas.microsoft.com/office/drawing/2012/chart">
                  <c:ext xmlns:c16="http://schemas.microsoft.com/office/drawing/2014/chart" uri="{C3380CC4-5D6E-409C-BE32-E72D297353CC}">
                    <c16:uniqueId val="{00000007-4FF6-4227-878C-5A8FD2B8C15F}"/>
                  </c:ext>
                </c:extLst>
              </c15:ser>
            </c15:filteredBarSeries>
            <c15:filteredBarSeries>
              <c15:ser>
                <c:idx val="8"/>
                <c:order val="8"/>
                <c:tx>
                  <c:v>4 Stars</c:v>
                </c:tx>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Chart'!$B$60</c15:sqref>
                        </c15:formulaRef>
                      </c:ext>
                    </c:extLst>
                    <c:strCache>
                      <c:ptCount val="1"/>
                      <c:pt idx="0">
                        <c:v>Bicycle Lanes</c:v>
                      </c:pt>
                    </c:strCache>
                  </c:strRef>
                </c:cat>
                <c:val>
                  <c:numRef>
                    <c:extLst xmlns:c15="http://schemas.microsoft.com/office/drawing/2012/chart">
                      <c:ext xmlns:c15="http://schemas.microsoft.com/office/drawing/2012/chart" uri="{02D57815-91ED-43cb-92C2-25804820EDAC}">
                        <c15:formulaRef>
                          <c15:sqref>'All Ratings Bar Chart'!$D$60</c15:sqref>
                        </c15:formulaRef>
                      </c:ext>
                    </c:extLst>
                    <c:numCache>
                      <c:formatCode>General</c:formatCode>
                      <c:ptCount val="1"/>
                      <c:pt idx="0">
                        <c:v>58</c:v>
                      </c:pt>
                    </c:numCache>
                  </c:numRef>
                </c:val>
                <c:extLst xmlns:c15="http://schemas.microsoft.com/office/drawing/2012/chart">
                  <c:ext xmlns:c16="http://schemas.microsoft.com/office/drawing/2014/chart" uri="{C3380CC4-5D6E-409C-BE32-E72D297353CC}">
                    <c16:uniqueId val="{00000008-4FF6-4227-878C-5A8FD2B8C15F}"/>
                  </c:ext>
                </c:extLst>
              </c15:ser>
            </c15:filteredBarSeries>
            <c15:filteredBarSeries>
              <c15:ser>
                <c:idx val="9"/>
                <c:order val="9"/>
                <c:tx>
                  <c:v>5 Stars</c:v>
                </c:tx>
                <c:spPr>
                  <a:gradFill rotWithShape="1">
                    <a:gsLst>
                      <a:gs pos="0">
                        <a:schemeClr val="accent4">
                          <a:lumMod val="60000"/>
                          <a:satMod val="103000"/>
                          <a:lumMod val="102000"/>
                          <a:tint val="94000"/>
                        </a:schemeClr>
                      </a:gs>
                      <a:gs pos="50000">
                        <a:schemeClr val="accent4">
                          <a:lumMod val="60000"/>
                          <a:satMod val="110000"/>
                          <a:lumMod val="100000"/>
                          <a:shade val="100000"/>
                        </a:schemeClr>
                      </a:gs>
                      <a:gs pos="100000">
                        <a:schemeClr val="accent4">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Chart'!$B$61</c15:sqref>
                        </c15:formulaRef>
                      </c:ext>
                    </c:extLst>
                    <c:strCache>
                      <c:ptCount val="1"/>
                      <c:pt idx="0">
                        <c:v>Bicycle Lanes</c:v>
                      </c:pt>
                    </c:strCache>
                  </c:strRef>
                </c:cat>
                <c:val>
                  <c:numRef>
                    <c:extLst xmlns:c15="http://schemas.microsoft.com/office/drawing/2012/chart">
                      <c:ext xmlns:c15="http://schemas.microsoft.com/office/drawing/2012/chart" uri="{02D57815-91ED-43cb-92C2-25804820EDAC}">
                        <c15:formulaRef>
                          <c15:sqref>'All Ratings Bar Chart'!$D$61</c15:sqref>
                        </c15:formulaRef>
                      </c:ext>
                    </c:extLst>
                    <c:numCache>
                      <c:formatCode>General</c:formatCode>
                      <c:ptCount val="1"/>
                      <c:pt idx="0">
                        <c:v>122</c:v>
                      </c:pt>
                    </c:numCache>
                  </c:numRef>
                </c:val>
                <c:extLst xmlns:c15="http://schemas.microsoft.com/office/drawing/2012/chart">
                  <c:ext xmlns:c16="http://schemas.microsoft.com/office/drawing/2014/chart" uri="{C3380CC4-5D6E-409C-BE32-E72D297353CC}">
                    <c16:uniqueId val="{00000009-4FF6-4227-878C-5A8FD2B8C15F}"/>
                  </c:ext>
                </c:extLst>
              </c15:ser>
            </c15:filteredBarSeries>
            <c15:filteredBarSeries>
              <c15:ser>
                <c:idx val="10"/>
                <c:order val="10"/>
                <c:tx>
                  <c:v>1 Star</c:v>
                </c:tx>
                <c:spPr>
                  <a:gradFill rotWithShape="1">
                    <a:gsLst>
                      <a:gs pos="0">
                        <a:schemeClr val="accent5">
                          <a:lumMod val="60000"/>
                          <a:satMod val="103000"/>
                          <a:lumMod val="102000"/>
                          <a:tint val="94000"/>
                        </a:schemeClr>
                      </a:gs>
                      <a:gs pos="50000">
                        <a:schemeClr val="accent5">
                          <a:lumMod val="60000"/>
                          <a:satMod val="110000"/>
                          <a:lumMod val="100000"/>
                          <a:shade val="100000"/>
                        </a:schemeClr>
                      </a:gs>
                      <a:gs pos="100000">
                        <a:schemeClr val="accent5">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Chart'!$B$62</c15:sqref>
                        </c15:formulaRef>
                      </c:ext>
                    </c:extLst>
                    <c:strCache>
                      <c:ptCount val="1"/>
                      <c:pt idx="0">
                        <c:v>On-road/Off-road</c:v>
                      </c:pt>
                    </c:strCache>
                  </c:strRef>
                </c:cat>
                <c:val>
                  <c:numRef>
                    <c:extLst xmlns:c15="http://schemas.microsoft.com/office/drawing/2012/chart">
                      <c:ext xmlns:c15="http://schemas.microsoft.com/office/drawing/2012/chart" uri="{02D57815-91ED-43cb-92C2-25804820EDAC}">
                        <c15:formulaRef>
                          <c15:sqref>'All Ratings Bar Chart'!$D$62</c15:sqref>
                        </c15:formulaRef>
                      </c:ext>
                    </c:extLst>
                    <c:numCache>
                      <c:formatCode>General</c:formatCode>
                      <c:ptCount val="1"/>
                      <c:pt idx="0">
                        <c:v>20</c:v>
                      </c:pt>
                    </c:numCache>
                  </c:numRef>
                </c:val>
                <c:extLst xmlns:c15="http://schemas.microsoft.com/office/drawing/2012/chart">
                  <c:ext xmlns:c16="http://schemas.microsoft.com/office/drawing/2014/chart" uri="{C3380CC4-5D6E-409C-BE32-E72D297353CC}">
                    <c16:uniqueId val="{0000000A-4FF6-4227-878C-5A8FD2B8C15F}"/>
                  </c:ext>
                </c:extLst>
              </c15:ser>
            </c15:filteredBarSeries>
            <c15:filteredBarSeries>
              <c15:ser>
                <c:idx val="11"/>
                <c:order val="11"/>
                <c:tx>
                  <c:v>2 Stars</c:v>
                </c:tx>
                <c:spPr>
                  <a:gradFill rotWithShape="1">
                    <a:gsLst>
                      <a:gs pos="0">
                        <a:schemeClr val="accent6">
                          <a:lumMod val="60000"/>
                          <a:satMod val="103000"/>
                          <a:lumMod val="102000"/>
                          <a:tint val="94000"/>
                        </a:schemeClr>
                      </a:gs>
                      <a:gs pos="50000">
                        <a:schemeClr val="accent6">
                          <a:lumMod val="60000"/>
                          <a:satMod val="110000"/>
                          <a:lumMod val="100000"/>
                          <a:shade val="100000"/>
                        </a:schemeClr>
                      </a:gs>
                      <a:gs pos="100000">
                        <a:schemeClr val="accent6">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Chart'!$B$63</c15:sqref>
                        </c15:formulaRef>
                      </c:ext>
                    </c:extLst>
                    <c:strCache>
                      <c:ptCount val="1"/>
                      <c:pt idx="0">
                        <c:v>On-road/Off-road</c:v>
                      </c:pt>
                    </c:strCache>
                  </c:strRef>
                </c:cat>
                <c:val>
                  <c:numRef>
                    <c:extLst xmlns:c15="http://schemas.microsoft.com/office/drawing/2012/chart">
                      <c:ext xmlns:c15="http://schemas.microsoft.com/office/drawing/2012/chart" uri="{02D57815-91ED-43cb-92C2-25804820EDAC}">
                        <c15:formulaRef>
                          <c15:sqref>'All Ratings Bar Chart'!$D$63</c15:sqref>
                        </c15:formulaRef>
                      </c:ext>
                    </c:extLst>
                    <c:numCache>
                      <c:formatCode>General</c:formatCode>
                      <c:ptCount val="1"/>
                      <c:pt idx="0">
                        <c:v>12</c:v>
                      </c:pt>
                    </c:numCache>
                  </c:numRef>
                </c:val>
                <c:extLst xmlns:c15="http://schemas.microsoft.com/office/drawing/2012/chart">
                  <c:ext xmlns:c16="http://schemas.microsoft.com/office/drawing/2014/chart" uri="{C3380CC4-5D6E-409C-BE32-E72D297353CC}">
                    <c16:uniqueId val="{0000000B-4FF6-4227-878C-5A8FD2B8C15F}"/>
                  </c:ext>
                </c:extLst>
              </c15:ser>
            </c15:filteredBarSeries>
            <c15:filteredBarSeries>
              <c15:ser>
                <c:idx val="12"/>
                <c:order val="12"/>
                <c:tx>
                  <c:v>3 Stars</c:v>
                </c:tx>
                <c:spPr>
                  <a:gradFill rotWithShape="1">
                    <a:gsLst>
                      <a:gs pos="0">
                        <a:schemeClr val="accent1">
                          <a:lumMod val="80000"/>
                          <a:lumOff val="20000"/>
                          <a:satMod val="103000"/>
                          <a:lumMod val="102000"/>
                          <a:tint val="94000"/>
                        </a:schemeClr>
                      </a:gs>
                      <a:gs pos="50000">
                        <a:schemeClr val="accent1">
                          <a:lumMod val="80000"/>
                          <a:lumOff val="20000"/>
                          <a:satMod val="110000"/>
                          <a:lumMod val="100000"/>
                          <a:shade val="100000"/>
                        </a:schemeClr>
                      </a:gs>
                      <a:gs pos="100000">
                        <a:schemeClr val="accent1">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Chart'!$B$64</c15:sqref>
                        </c15:formulaRef>
                      </c:ext>
                    </c:extLst>
                    <c:strCache>
                      <c:ptCount val="1"/>
                      <c:pt idx="0">
                        <c:v>On-road/Off-road</c:v>
                      </c:pt>
                    </c:strCache>
                  </c:strRef>
                </c:cat>
                <c:val>
                  <c:numRef>
                    <c:extLst xmlns:c15="http://schemas.microsoft.com/office/drawing/2012/chart">
                      <c:ext xmlns:c15="http://schemas.microsoft.com/office/drawing/2012/chart" uri="{02D57815-91ED-43cb-92C2-25804820EDAC}">
                        <c15:formulaRef>
                          <c15:sqref>'All Ratings Bar Chart'!$D$64</c15:sqref>
                        </c15:formulaRef>
                      </c:ext>
                    </c:extLst>
                    <c:numCache>
                      <c:formatCode>General</c:formatCode>
                      <c:ptCount val="1"/>
                      <c:pt idx="0">
                        <c:v>32</c:v>
                      </c:pt>
                    </c:numCache>
                  </c:numRef>
                </c:val>
                <c:extLst xmlns:c15="http://schemas.microsoft.com/office/drawing/2012/chart">
                  <c:ext xmlns:c16="http://schemas.microsoft.com/office/drawing/2014/chart" uri="{C3380CC4-5D6E-409C-BE32-E72D297353CC}">
                    <c16:uniqueId val="{0000000C-4FF6-4227-878C-5A8FD2B8C15F}"/>
                  </c:ext>
                </c:extLst>
              </c15:ser>
            </c15:filteredBarSeries>
            <c15:filteredBarSeries>
              <c15:ser>
                <c:idx val="13"/>
                <c:order val="13"/>
                <c:tx>
                  <c:v>4 Stars</c:v>
                </c:tx>
                <c:spPr>
                  <a:gradFill rotWithShape="1">
                    <a:gsLst>
                      <a:gs pos="0">
                        <a:schemeClr val="accent2">
                          <a:lumMod val="80000"/>
                          <a:lumOff val="20000"/>
                          <a:satMod val="103000"/>
                          <a:lumMod val="102000"/>
                          <a:tint val="94000"/>
                        </a:schemeClr>
                      </a:gs>
                      <a:gs pos="50000">
                        <a:schemeClr val="accent2">
                          <a:lumMod val="80000"/>
                          <a:lumOff val="20000"/>
                          <a:satMod val="110000"/>
                          <a:lumMod val="100000"/>
                          <a:shade val="100000"/>
                        </a:schemeClr>
                      </a:gs>
                      <a:gs pos="100000">
                        <a:schemeClr val="accent2">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Chart'!$B$65</c15:sqref>
                        </c15:formulaRef>
                      </c:ext>
                    </c:extLst>
                    <c:strCache>
                      <c:ptCount val="1"/>
                      <c:pt idx="0">
                        <c:v>On-road/Off-road</c:v>
                      </c:pt>
                    </c:strCache>
                  </c:strRef>
                </c:cat>
                <c:val>
                  <c:numRef>
                    <c:extLst xmlns:c15="http://schemas.microsoft.com/office/drawing/2012/chart">
                      <c:ext xmlns:c15="http://schemas.microsoft.com/office/drawing/2012/chart" uri="{02D57815-91ED-43cb-92C2-25804820EDAC}">
                        <c15:formulaRef>
                          <c15:sqref>'All Ratings Bar Chart'!$D$65</c15:sqref>
                        </c15:formulaRef>
                      </c:ext>
                    </c:extLst>
                    <c:numCache>
                      <c:formatCode>General</c:formatCode>
                      <c:ptCount val="1"/>
                      <c:pt idx="0">
                        <c:v>46</c:v>
                      </c:pt>
                    </c:numCache>
                  </c:numRef>
                </c:val>
                <c:extLst xmlns:c15="http://schemas.microsoft.com/office/drawing/2012/chart">
                  <c:ext xmlns:c16="http://schemas.microsoft.com/office/drawing/2014/chart" uri="{C3380CC4-5D6E-409C-BE32-E72D297353CC}">
                    <c16:uniqueId val="{0000000D-4FF6-4227-878C-5A8FD2B8C15F}"/>
                  </c:ext>
                </c:extLst>
              </c15:ser>
            </c15:filteredBarSeries>
            <c15:filteredBarSeries>
              <c15:ser>
                <c:idx val="14"/>
                <c:order val="14"/>
                <c:tx>
                  <c:v>5 Stars</c:v>
                </c:tx>
                <c:spPr>
                  <a:gradFill rotWithShape="1">
                    <a:gsLst>
                      <a:gs pos="0">
                        <a:schemeClr val="accent3">
                          <a:lumMod val="80000"/>
                          <a:lumOff val="20000"/>
                          <a:satMod val="103000"/>
                          <a:lumMod val="102000"/>
                          <a:tint val="94000"/>
                        </a:schemeClr>
                      </a:gs>
                      <a:gs pos="50000">
                        <a:schemeClr val="accent3">
                          <a:lumMod val="80000"/>
                          <a:lumOff val="20000"/>
                          <a:satMod val="110000"/>
                          <a:lumMod val="100000"/>
                          <a:shade val="100000"/>
                        </a:schemeClr>
                      </a:gs>
                      <a:gs pos="100000">
                        <a:schemeClr val="accent3">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Chart'!$B$66</c15:sqref>
                        </c15:formulaRef>
                      </c:ext>
                    </c:extLst>
                    <c:strCache>
                      <c:ptCount val="1"/>
                      <c:pt idx="0">
                        <c:v>On-road/Off-road</c:v>
                      </c:pt>
                    </c:strCache>
                  </c:strRef>
                </c:cat>
                <c:val>
                  <c:numRef>
                    <c:extLst xmlns:c15="http://schemas.microsoft.com/office/drawing/2012/chart">
                      <c:ext xmlns:c15="http://schemas.microsoft.com/office/drawing/2012/chart" uri="{02D57815-91ED-43cb-92C2-25804820EDAC}">
                        <c15:formulaRef>
                          <c15:sqref>'All Ratings Bar Chart'!$D$66</c15:sqref>
                        </c15:formulaRef>
                      </c:ext>
                    </c:extLst>
                    <c:numCache>
                      <c:formatCode>General</c:formatCode>
                      <c:ptCount val="1"/>
                      <c:pt idx="0">
                        <c:v>155</c:v>
                      </c:pt>
                    </c:numCache>
                  </c:numRef>
                </c:val>
                <c:extLst xmlns:c15="http://schemas.microsoft.com/office/drawing/2012/chart">
                  <c:ext xmlns:c16="http://schemas.microsoft.com/office/drawing/2014/chart" uri="{C3380CC4-5D6E-409C-BE32-E72D297353CC}">
                    <c16:uniqueId val="{0000000E-4FF6-4227-878C-5A8FD2B8C15F}"/>
                  </c:ext>
                </c:extLst>
              </c15:ser>
            </c15:filteredBarSeries>
          </c:ext>
        </c:extLst>
      </c:barChart>
      <c:catAx>
        <c:axId val="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
        <c:crosses val="autoZero"/>
        <c:auto val="1"/>
        <c:lblAlgn val="ctr"/>
        <c:lblOffset val="100"/>
        <c:noMultiLvlLbl val="1"/>
      </c:catAx>
      <c:valAx>
        <c:axId val="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
        <c:crosses val="autoZero"/>
        <c:crossBetween val="between"/>
      </c:valAx>
      <c:spPr>
        <a:noFill/>
        <a:ln>
          <a:noFill/>
        </a:ln>
        <a:effectLst/>
      </c:spPr>
    </c:plotArea>
    <c:legend>
      <c:legendPos val="b"/>
      <c:layout>
        <c:manualLayout>
          <c:xMode val="edge"/>
          <c:yMode val="edge"/>
          <c:x val="8.193672733938423E-2"/>
          <c:y val="0.8454158360213444"/>
          <c:w val="0.88673488860581151"/>
          <c:h val="8.7317680736402989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1"/>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5"/>
          <c:order val="5"/>
          <c:tx>
            <c:v>1 Star</c:v>
          </c:tx>
          <c:spPr>
            <a:solidFill>
              <a:schemeClr val="bg2">
                <a:lumMod val="5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Ratings Bar Chart'!$B$57</c:f>
              <c:strCache>
                <c:ptCount val="1"/>
                <c:pt idx="0">
                  <c:v>Bicycle Lanes</c:v>
                </c:pt>
              </c:strCache>
            </c:strRef>
          </c:cat>
          <c:val>
            <c:numRef>
              <c:f>'All Ratings Bar Chart'!$D$57</c:f>
              <c:numCache>
                <c:formatCode>General</c:formatCode>
                <c:ptCount val="1"/>
                <c:pt idx="0">
                  <c:v>20</c:v>
                </c:pt>
              </c:numCache>
            </c:numRef>
          </c:val>
          <c:extLst>
            <c:ext xmlns:c16="http://schemas.microsoft.com/office/drawing/2014/chart" uri="{C3380CC4-5D6E-409C-BE32-E72D297353CC}">
              <c16:uniqueId val="{00000000-41DB-4C3D-9B3D-4E605C00752E}"/>
            </c:ext>
          </c:extLst>
        </c:ser>
        <c:ser>
          <c:idx val="6"/>
          <c:order val="6"/>
          <c:tx>
            <c:v>2 Stars</c:v>
          </c:tx>
          <c:spPr>
            <a:solidFill>
              <a:schemeClr val="bg2">
                <a:lumMod val="5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Ratings Bar Chart'!$B$58</c:f>
              <c:strCache>
                <c:ptCount val="1"/>
                <c:pt idx="0">
                  <c:v>Bicycle Lanes</c:v>
                </c:pt>
              </c:strCache>
            </c:strRef>
          </c:cat>
          <c:val>
            <c:numRef>
              <c:f>'All Ratings Bar Chart'!$D$58</c:f>
              <c:numCache>
                <c:formatCode>General</c:formatCode>
                <c:ptCount val="1"/>
                <c:pt idx="0">
                  <c:v>20</c:v>
                </c:pt>
              </c:numCache>
            </c:numRef>
          </c:val>
          <c:extLst>
            <c:ext xmlns:c16="http://schemas.microsoft.com/office/drawing/2014/chart" uri="{C3380CC4-5D6E-409C-BE32-E72D297353CC}">
              <c16:uniqueId val="{00000001-41DB-4C3D-9B3D-4E605C00752E}"/>
            </c:ext>
          </c:extLst>
        </c:ser>
        <c:ser>
          <c:idx val="7"/>
          <c:order val="7"/>
          <c:tx>
            <c:v>3 Stars</c:v>
          </c:tx>
          <c:spPr>
            <a:solidFill>
              <a:schemeClr val="bg2">
                <a:lumMod val="5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Ratings Bar Chart'!$B$59</c:f>
              <c:strCache>
                <c:ptCount val="1"/>
                <c:pt idx="0">
                  <c:v>Bicycle Lanes</c:v>
                </c:pt>
              </c:strCache>
            </c:strRef>
          </c:cat>
          <c:val>
            <c:numRef>
              <c:f>'All Ratings Bar Chart'!$D$59</c:f>
              <c:numCache>
                <c:formatCode>General</c:formatCode>
                <c:ptCount val="1"/>
                <c:pt idx="0">
                  <c:v>46</c:v>
                </c:pt>
              </c:numCache>
            </c:numRef>
          </c:val>
          <c:extLst>
            <c:ext xmlns:c16="http://schemas.microsoft.com/office/drawing/2014/chart" uri="{C3380CC4-5D6E-409C-BE32-E72D297353CC}">
              <c16:uniqueId val="{00000002-41DB-4C3D-9B3D-4E605C00752E}"/>
            </c:ext>
          </c:extLst>
        </c:ser>
        <c:ser>
          <c:idx val="8"/>
          <c:order val="8"/>
          <c:tx>
            <c:v>4 Stars</c:v>
          </c:tx>
          <c:spPr>
            <a:solidFill>
              <a:schemeClr val="bg2">
                <a:lumMod val="5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Ratings Bar Chart'!$B$60</c:f>
              <c:strCache>
                <c:ptCount val="1"/>
                <c:pt idx="0">
                  <c:v>Bicycle Lanes</c:v>
                </c:pt>
              </c:strCache>
            </c:strRef>
          </c:cat>
          <c:val>
            <c:numRef>
              <c:f>'All Ratings Bar Chart'!$D$60</c:f>
              <c:numCache>
                <c:formatCode>General</c:formatCode>
                <c:ptCount val="1"/>
                <c:pt idx="0">
                  <c:v>58</c:v>
                </c:pt>
              </c:numCache>
            </c:numRef>
          </c:val>
          <c:extLst>
            <c:ext xmlns:c16="http://schemas.microsoft.com/office/drawing/2014/chart" uri="{C3380CC4-5D6E-409C-BE32-E72D297353CC}">
              <c16:uniqueId val="{00000003-41DB-4C3D-9B3D-4E605C00752E}"/>
            </c:ext>
          </c:extLst>
        </c:ser>
        <c:ser>
          <c:idx val="9"/>
          <c:order val="9"/>
          <c:tx>
            <c:v>5 Stars</c:v>
          </c:tx>
          <c:spPr>
            <a:solidFill>
              <a:schemeClr val="bg2">
                <a:lumMod val="5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Ratings Bar Chart'!$B$61</c:f>
              <c:strCache>
                <c:ptCount val="1"/>
                <c:pt idx="0">
                  <c:v>Bicycle Lanes</c:v>
                </c:pt>
              </c:strCache>
            </c:strRef>
          </c:cat>
          <c:val>
            <c:numRef>
              <c:f>'All Ratings Bar Chart'!$D$61</c:f>
              <c:numCache>
                <c:formatCode>General</c:formatCode>
                <c:ptCount val="1"/>
                <c:pt idx="0">
                  <c:v>122</c:v>
                </c:pt>
              </c:numCache>
            </c:numRef>
          </c:val>
          <c:extLst>
            <c:ext xmlns:c16="http://schemas.microsoft.com/office/drawing/2014/chart" uri="{C3380CC4-5D6E-409C-BE32-E72D297353CC}">
              <c16:uniqueId val="{00000004-41DB-4C3D-9B3D-4E605C00752E}"/>
            </c:ext>
          </c:extLst>
        </c:ser>
        <c:dLbls>
          <c:dLblPos val="outEnd"/>
          <c:showLegendKey val="0"/>
          <c:showVal val="1"/>
          <c:showCatName val="0"/>
          <c:showSerName val="0"/>
          <c:showPercent val="0"/>
          <c:showBubbleSize val="0"/>
        </c:dLbls>
        <c:gapWidth val="100"/>
        <c:overlap val="-24"/>
        <c:axId val="1"/>
        <c:axId val="2"/>
        <c:extLst>
          <c:ext xmlns:c15="http://schemas.microsoft.com/office/drawing/2012/chart" uri="{02D57815-91ED-43cb-92C2-25804820EDAC}">
            <c15:filteredBarSeries>
              <c15:ser>
                <c:idx val="0"/>
                <c:order val="0"/>
                <c:tx>
                  <c:v>1 Star</c:v>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'All Ratings Bar Chart'!$B$52</c15:sqref>
                        </c15:formulaRef>
                      </c:ext>
                    </c:extLst>
                    <c:strCache>
                      <c:ptCount val="1"/>
                      <c:pt idx="0">
                        <c:v>Safety</c:v>
                      </c:pt>
                    </c:strCache>
                  </c:strRef>
                </c:cat>
                <c:val>
                  <c:numRef>
                    <c:extLst>
                      <c:ext uri="{02D57815-91ED-43cb-92C2-25804820EDAC}">
                        <c15:formulaRef>
                          <c15:sqref>'All Ratings Bar Chart'!$D$52</c15:sqref>
                        </c15:formulaRef>
                      </c:ext>
                    </c:extLst>
                    <c:numCache>
                      <c:formatCode>General</c:formatCode>
                      <c:ptCount val="1"/>
                      <c:pt idx="0">
                        <c:v>10</c:v>
                      </c:pt>
                    </c:numCache>
                  </c:numRef>
                </c:val>
                <c:extLst>
                  <c:ext xmlns:c16="http://schemas.microsoft.com/office/drawing/2014/chart" uri="{C3380CC4-5D6E-409C-BE32-E72D297353CC}">
                    <c16:uniqueId val="{00000005-41DB-4C3D-9B3D-4E605C00752E}"/>
                  </c:ext>
                </c:extLst>
              </c15:ser>
            </c15:filteredBarSeries>
            <c15:filteredBarSeries>
              <c15:ser>
                <c:idx val="1"/>
                <c:order val="1"/>
                <c:tx>
                  <c:v>2 Stars</c:v>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Chart'!$B$53</c15:sqref>
                        </c15:formulaRef>
                      </c:ext>
                    </c:extLst>
                    <c:strCache>
                      <c:ptCount val="1"/>
                      <c:pt idx="0">
                        <c:v>Safety</c:v>
                      </c:pt>
                    </c:strCache>
                  </c:strRef>
                </c:cat>
                <c:val>
                  <c:numRef>
                    <c:extLst xmlns:c15="http://schemas.microsoft.com/office/drawing/2012/chart">
                      <c:ext xmlns:c15="http://schemas.microsoft.com/office/drawing/2012/chart" uri="{02D57815-91ED-43cb-92C2-25804820EDAC}">
                        <c15:formulaRef>
                          <c15:sqref>'All Ratings Bar Chart'!$D$53</c15:sqref>
                        </c15:formulaRef>
                      </c:ext>
                    </c:extLst>
                    <c:numCache>
                      <c:formatCode>General</c:formatCode>
                      <c:ptCount val="1"/>
                      <c:pt idx="0">
                        <c:v>22</c:v>
                      </c:pt>
                    </c:numCache>
                  </c:numRef>
                </c:val>
                <c:extLst xmlns:c15="http://schemas.microsoft.com/office/drawing/2012/chart">
                  <c:ext xmlns:c16="http://schemas.microsoft.com/office/drawing/2014/chart" uri="{C3380CC4-5D6E-409C-BE32-E72D297353CC}">
                    <c16:uniqueId val="{00000006-41DB-4C3D-9B3D-4E605C00752E}"/>
                  </c:ext>
                </c:extLst>
              </c15:ser>
            </c15:filteredBarSeries>
            <c15:filteredBarSeries>
              <c15:ser>
                <c:idx val="2"/>
                <c:order val="2"/>
                <c:tx>
                  <c:v>3 Stars</c:v>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Chart'!$B$54</c15:sqref>
                        </c15:formulaRef>
                      </c:ext>
                    </c:extLst>
                    <c:strCache>
                      <c:ptCount val="1"/>
                      <c:pt idx="0">
                        <c:v>Safety</c:v>
                      </c:pt>
                    </c:strCache>
                  </c:strRef>
                </c:cat>
                <c:val>
                  <c:numRef>
                    <c:extLst xmlns:c15="http://schemas.microsoft.com/office/drawing/2012/chart">
                      <c:ext xmlns:c15="http://schemas.microsoft.com/office/drawing/2012/chart" uri="{02D57815-91ED-43cb-92C2-25804820EDAC}">
                        <c15:formulaRef>
                          <c15:sqref>'All Ratings Bar Chart'!$D$54</c15:sqref>
                        </c15:formulaRef>
                      </c:ext>
                    </c:extLst>
                    <c:numCache>
                      <c:formatCode>General</c:formatCode>
                      <c:ptCount val="1"/>
                      <c:pt idx="0">
                        <c:v>54</c:v>
                      </c:pt>
                    </c:numCache>
                  </c:numRef>
                </c:val>
                <c:extLst xmlns:c15="http://schemas.microsoft.com/office/drawing/2012/chart">
                  <c:ext xmlns:c16="http://schemas.microsoft.com/office/drawing/2014/chart" uri="{C3380CC4-5D6E-409C-BE32-E72D297353CC}">
                    <c16:uniqueId val="{00000007-41DB-4C3D-9B3D-4E605C00752E}"/>
                  </c:ext>
                </c:extLst>
              </c15:ser>
            </c15:filteredBarSeries>
            <c15:filteredBarSeries>
              <c15:ser>
                <c:idx val="3"/>
                <c:order val="3"/>
                <c:tx>
                  <c:v>4 Stars</c:v>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Chart'!$B$55</c15:sqref>
                        </c15:formulaRef>
                      </c:ext>
                    </c:extLst>
                    <c:strCache>
                      <c:ptCount val="1"/>
                      <c:pt idx="0">
                        <c:v>Safety</c:v>
                      </c:pt>
                    </c:strCache>
                  </c:strRef>
                </c:cat>
                <c:val>
                  <c:numRef>
                    <c:extLst xmlns:c15="http://schemas.microsoft.com/office/drawing/2012/chart">
                      <c:ext xmlns:c15="http://schemas.microsoft.com/office/drawing/2012/chart" uri="{02D57815-91ED-43cb-92C2-25804820EDAC}">
                        <c15:formulaRef>
                          <c15:sqref>'All Ratings Bar Chart'!$D$55</c15:sqref>
                        </c15:formulaRef>
                      </c:ext>
                    </c:extLst>
                    <c:numCache>
                      <c:formatCode>General</c:formatCode>
                      <c:ptCount val="1"/>
                      <c:pt idx="0">
                        <c:v>53</c:v>
                      </c:pt>
                    </c:numCache>
                  </c:numRef>
                </c:val>
                <c:extLst xmlns:c15="http://schemas.microsoft.com/office/drawing/2012/chart">
                  <c:ext xmlns:c16="http://schemas.microsoft.com/office/drawing/2014/chart" uri="{C3380CC4-5D6E-409C-BE32-E72D297353CC}">
                    <c16:uniqueId val="{00000008-41DB-4C3D-9B3D-4E605C00752E}"/>
                  </c:ext>
                </c:extLst>
              </c15:ser>
            </c15:filteredBarSeries>
            <c15:filteredBarSeries>
              <c15:ser>
                <c:idx val="4"/>
                <c:order val="4"/>
                <c:tx>
                  <c:v>5 Stars</c:v>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Chart'!$B$56</c15:sqref>
                        </c15:formulaRef>
                      </c:ext>
                    </c:extLst>
                    <c:strCache>
                      <c:ptCount val="1"/>
                      <c:pt idx="0">
                        <c:v>Safety</c:v>
                      </c:pt>
                    </c:strCache>
                  </c:strRef>
                </c:cat>
                <c:val>
                  <c:numRef>
                    <c:extLst xmlns:c15="http://schemas.microsoft.com/office/drawing/2012/chart">
                      <c:ext xmlns:c15="http://schemas.microsoft.com/office/drawing/2012/chart" uri="{02D57815-91ED-43cb-92C2-25804820EDAC}">
                        <c15:formulaRef>
                          <c15:sqref>'All Ratings Bar Chart'!$D$56</c15:sqref>
                        </c15:formulaRef>
                      </c:ext>
                    </c:extLst>
                    <c:numCache>
                      <c:formatCode>General</c:formatCode>
                      <c:ptCount val="1"/>
                      <c:pt idx="0">
                        <c:v>130</c:v>
                      </c:pt>
                    </c:numCache>
                  </c:numRef>
                </c:val>
                <c:extLst xmlns:c15="http://schemas.microsoft.com/office/drawing/2012/chart">
                  <c:ext xmlns:c16="http://schemas.microsoft.com/office/drawing/2014/chart" uri="{C3380CC4-5D6E-409C-BE32-E72D297353CC}">
                    <c16:uniqueId val="{00000009-41DB-4C3D-9B3D-4E605C00752E}"/>
                  </c:ext>
                </c:extLst>
              </c15:ser>
            </c15:filteredBarSeries>
            <c15:filteredBarSeries>
              <c15:ser>
                <c:idx val="10"/>
                <c:order val="10"/>
                <c:tx>
                  <c:v>1 Star</c:v>
                </c:tx>
                <c:spPr>
                  <a:gradFill rotWithShape="1">
                    <a:gsLst>
                      <a:gs pos="0">
                        <a:schemeClr val="accent5">
                          <a:lumMod val="60000"/>
                          <a:satMod val="103000"/>
                          <a:lumMod val="102000"/>
                          <a:tint val="94000"/>
                        </a:schemeClr>
                      </a:gs>
                      <a:gs pos="50000">
                        <a:schemeClr val="accent5">
                          <a:lumMod val="60000"/>
                          <a:satMod val="110000"/>
                          <a:lumMod val="100000"/>
                          <a:shade val="100000"/>
                        </a:schemeClr>
                      </a:gs>
                      <a:gs pos="100000">
                        <a:schemeClr val="accent5">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Chart'!$B$62</c15:sqref>
                        </c15:formulaRef>
                      </c:ext>
                    </c:extLst>
                    <c:strCache>
                      <c:ptCount val="1"/>
                      <c:pt idx="0">
                        <c:v>On-road/Off-road</c:v>
                      </c:pt>
                    </c:strCache>
                  </c:strRef>
                </c:cat>
                <c:val>
                  <c:numRef>
                    <c:extLst xmlns:c15="http://schemas.microsoft.com/office/drawing/2012/chart">
                      <c:ext xmlns:c15="http://schemas.microsoft.com/office/drawing/2012/chart" uri="{02D57815-91ED-43cb-92C2-25804820EDAC}">
                        <c15:formulaRef>
                          <c15:sqref>'All Ratings Bar Chart'!$D$62</c15:sqref>
                        </c15:formulaRef>
                      </c:ext>
                    </c:extLst>
                    <c:numCache>
                      <c:formatCode>General</c:formatCode>
                      <c:ptCount val="1"/>
                      <c:pt idx="0">
                        <c:v>20</c:v>
                      </c:pt>
                    </c:numCache>
                  </c:numRef>
                </c:val>
                <c:extLst xmlns:c15="http://schemas.microsoft.com/office/drawing/2012/chart">
                  <c:ext xmlns:c16="http://schemas.microsoft.com/office/drawing/2014/chart" uri="{C3380CC4-5D6E-409C-BE32-E72D297353CC}">
                    <c16:uniqueId val="{0000000A-41DB-4C3D-9B3D-4E605C00752E}"/>
                  </c:ext>
                </c:extLst>
              </c15:ser>
            </c15:filteredBarSeries>
            <c15:filteredBarSeries>
              <c15:ser>
                <c:idx val="11"/>
                <c:order val="11"/>
                <c:tx>
                  <c:v>2 Stars</c:v>
                </c:tx>
                <c:spPr>
                  <a:gradFill rotWithShape="1">
                    <a:gsLst>
                      <a:gs pos="0">
                        <a:schemeClr val="accent6">
                          <a:lumMod val="60000"/>
                          <a:satMod val="103000"/>
                          <a:lumMod val="102000"/>
                          <a:tint val="94000"/>
                        </a:schemeClr>
                      </a:gs>
                      <a:gs pos="50000">
                        <a:schemeClr val="accent6">
                          <a:lumMod val="60000"/>
                          <a:satMod val="110000"/>
                          <a:lumMod val="100000"/>
                          <a:shade val="100000"/>
                        </a:schemeClr>
                      </a:gs>
                      <a:gs pos="100000">
                        <a:schemeClr val="accent6">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Chart'!$B$63</c15:sqref>
                        </c15:formulaRef>
                      </c:ext>
                    </c:extLst>
                    <c:strCache>
                      <c:ptCount val="1"/>
                      <c:pt idx="0">
                        <c:v>On-road/Off-road</c:v>
                      </c:pt>
                    </c:strCache>
                  </c:strRef>
                </c:cat>
                <c:val>
                  <c:numRef>
                    <c:extLst xmlns:c15="http://schemas.microsoft.com/office/drawing/2012/chart">
                      <c:ext xmlns:c15="http://schemas.microsoft.com/office/drawing/2012/chart" uri="{02D57815-91ED-43cb-92C2-25804820EDAC}">
                        <c15:formulaRef>
                          <c15:sqref>'All Ratings Bar Chart'!$D$63</c15:sqref>
                        </c15:formulaRef>
                      </c:ext>
                    </c:extLst>
                    <c:numCache>
                      <c:formatCode>General</c:formatCode>
                      <c:ptCount val="1"/>
                      <c:pt idx="0">
                        <c:v>12</c:v>
                      </c:pt>
                    </c:numCache>
                  </c:numRef>
                </c:val>
                <c:extLst xmlns:c15="http://schemas.microsoft.com/office/drawing/2012/chart">
                  <c:ext xmlns:c16="http://schemas.microsoft.com/office/drawing/2014/chart" uri="{C3380CC4-5D6E-409C-BE32-E72D297353CC}">
                    <c16:uniqueId val="{0000000B-41DB-4C3D-9B3D-4E605C00752E}"/>
                  </c:ext>
                </c:extLst>
              </c15:ser>
            </c15:filteredBarSeries>
            <c15:filteredBarSeries>
              <c15:ser>
                <c:idx val="12"/>
                <c:order val="12"/>
                <c:tx>
                  <c:v>3 Stars</c:v>
                </c:tx>
                <c:spPr>
                  <a:gradFill rotWithShape="1">
                    <a:gsLst>
                      <a:gs pos="0">
                        <a:schemeClr val="accent1">
                          <a:lumMod val="80000"/>
                          <a:lumOff val="20000"/>
                          <a:satMod val="103000"/>
                          <a:lumMod val="102000"/>
                          <a:tint val="94000"/>
                        </a:schemeClr>
                      </a:gs>
                      <a:gs pos="50000">
                        <a:schemeClr val="accent1">
                          <a:lumMod val="80000"/>
                          <a:lumOff val="20000"/>
                          <a:satMod val="110000"/>
                          <a:lumMod val="100000"/>
                          <a:shade val="100000"/>
                        </a:schemeClr>
                      </a:gs>
                      <a:gs pos="100000">
                        <a:schemeClr val="accent1">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Chart'!$B$64</c15:sqref>
                        </c15:formulaRef>
                      </c:ext>
                    </c:extLst>
                    <c:strCache>
                      <c:ptCount val="1"/>
                      <c:pt idx="0">
                        <c:v>On-road/Off-road</c:v>
                      </c:pt>
                    </c:strCache>
                  </c:strRef>
                </c:cat>
                <c:val>
                  <c:numRef>
                    <c:extLst xmlns:c15="http://schemas.microsoft.com/office/drawing/2012/chart">
                      <c:ext xmlns:c15="http://schemas.microsoft.com/office/drawing/2012/chart" uri="{02D57815-91ED-43cb-92C2-25804820EDAC}">
                        <c15:formulaRef>
                          <c15:sqref>'All Ratings Bar Chart'!$D$64</c15:sqref>
                        </c15:formulaRef>
                      </c:ext>
                    </c:extLst>
                    <c:numCache>
                      <c:formatCode>General</c:formatCode>
                      <c:ptCount val="1"/>
                      <c:pt idx="0">
                        <c:v>32</c:v>
                      </c:pt>
                    </c:numCache>
                  </c:numRef>
                </c:val>
                <c:extLst xmlns:c15="http://schemas.microsoft.com/office/drawing/2012/chart">
                  <c:ext xmlns:c16="http://schemas.microsoft.com/office/drawing/2014/chart" uri="{C3380CC4-5D6E-409C-BE32-E72D297353CC}">
                    <c16:uniqueId val="{0000000C-41DB-4C3D-9B3D-4E605C00752E}"/>
                  </c:ext>
                </c:extLst>
              </c15:ser>
            </c15:filteredBarSeries>
            <c15:filteredBarSeries>
              <c15:ser>
                <c:idx val="13"/>
                <c:order val="13"/>
                <c:tx>
                  <c:v>4 Stars</c:v>
                </c:tx>
                <c:spPr>
                  <a:gradFill rotWithShape="1">
                    <a:gsLst>
                      <a:gs pos="0">
                        <a:schemeClr val="accent2">
                          <a:lumMod val="80000"/>
                          <a:lumOff val="20000"/>
                          <a:satMod val="103000"/>
                          <a:lumMod val="102000"/>
                          <a:tint val="94000"/>
                        </a:schemeClr>
                      </a:gs>
                      <a:gs pos="50000">
                        <a:schemeClr val="accent2">
                          <a:lumMod val="80000"/>
                          <a:lumOff val="20000"/>
                          <a:satMod val="110000"/>
                          <a:lumMod val="100000"/>
                          <a:shade val="100000"/>
                        </a:schemeClr>
                      </a:gs>
                      <a:gs pos="100000">
                        <a:schemeClr val="accent2">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Chart'!$B$65</c15:sqref>
                        </c15:formulaRef>
                      </c:ext>
                    </c:extLst>
                    <c:strCache>
                      <c:ptCount val="1"/>
                      <c:pt idx="0">
                        <c:v>On-road/Off-road</c:v>
                      </c:pt>
                    </c:strCache>
                  </c:strRef>
                </c:cat>
                <c:val>
                  <c:numRef>
                    <c:extLst xmlns:c15="http://schemas.microsoft.com/office/drawing/2012/chart">
                      <c:ext xmlns:c15="http://schemas.microsoft.com/office/drawing/2012/chart" uri="{02D57815-91ED-43cb-92C2-25804820EDAC}">
                        <c15:formulaRef>
                          <c15:sqref>'All Ratings Bar Chart'!$D$65</c15:sqref>
                        </c15:formulaRef>
                      </c:ext>
                    </c:extLst>
                    <c:numCache>
                      <c:formatCode>General</c:formatCode>
                      <c:ptCount val="1"/>
                      <c:pt idx="0">
                        <c:v>46</c:v>
                      </c:pt>
                    </c:numCache>
                  </c:numRef>
                </c:val>
                <c:extLst xmlns:c15="http://schemas.microsoft.com/office/drawing/2012/chart">
                  <c:ext xmlns:c16="http://schemas.microsoft.com/office/drawing/2014/chart" uri="{C3380CC4-5D6E-409C-BE32-E72D297353CC}">
                    <c16:uniqueId val="{0000000D-41DB-4C3D-9B3D-4E605C00752E}"/>
                  </c:ext>
                </c:extLst>
              </c15:ser>
            </c15:filteredBarSeries>
            <c15:filteredBarSeries>
              <c15:ser>
                <c:idx val="14"/>
                <c:order val="14"/>
                <c:tx>
                  <c:v>5 Stars</c:v>
                </c:tx>
                <c:spPr>
                  <a:gradFill rotWithShape="1">
                    <a:gsLst>
                      <a:gs pos="0">
                        <a:schemeClr val="accent3">
                          <a:lumMod val="80000"/>
                          <a:lumOff val="20000"/>
                          <a:satMod val="103000"/>
                          <a:lumMod val="102000"/>
                          <a:tint val="94000"/>
                        </a:schemeClr>
                      </a:gs>
                      <a:gs pos="50000">
                        <a:schemeClr val="accent3">
                          <a:lumMod val="80000"/>
                          <a:lumOff val="20000"/>
                          <a:satMod val="110000"/>
                          <a:lumMod val="100000"/>
                          <a:shade val="100000"/>
                        </a:schemeClr>
                      </a:gs>
                      <a:gs pos="100000">
                        <a:schemeClr val="accent3">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Chart'!$B$66</c15:sqref>
                        </c15:formulaRef>
                      </c:ext>
                    </c:extLst>
                    <c:strCache>
                      <c:ptCount val="1"/>
                      <c:pt idx="0">
                        <c:v>On-road/Off-road</c:v>
                      </c:pt>
                    </c:strCache>
                  </c:strRef>
                </c:cat>
                <c:val>
                  <c:numRef>
                    <c:extLst xmlns:c15="http://schemas.microsoft.com/office/drawing/2012/chart">
                      <c:ext xmlns:c15="http://schemas.microsoft.com/office/drawing/2012/chart" uri="{02D57815-91ED-43cb-92C2-25804820EDAC}">
                        <c15:formulaRef>
                          <c15:sqref>'All Ratings Bar Chart'!$D$66</c15:sqref>
                        </c15:formulaRef>
                      </c:ext>
                    </c:extLst>
                    <c:numCache>
                      <c:formatCode>General</c:formatCode>
                      <c:ptCount val="1"/>
                      <c:pt idx="0">
                        <c:v>155</c:v>
                      </c:pt>
                    </c:numCache>
                  </c:numRef>
                </c:val>
                <c:extLst xmlns:c15="http://schemas.microsoft.com/office/drawing/2012/chart">
                  <c:ext xmlns:c16="http://schemas.microsoft.com/office/drawing/2014/chart" uri="{C3380CC4-5D6E-409C-BE32-E72D297353CC}">
                    <c16:uniqueId val="{0000000E-41DB-4C3D-9B3D-4E605C00752E}"/>
                  </c:ext>
                </c:extLst>
              </c15:ser>
            </c15:filteredBarSeries>
          </c:ext>
        </c:extLst>
      </c:barChart>
      <c:catAx>
        <c:axId val="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
        <c:crosses val="autoZero"/>
        <c:auto val="1"/>
        <c:lblAlgn val="ctr"/>
        <c:lblOffset val="100"/>
        <c:noMultiLvlLbl val="1"/>
      </c:catAx>
      <c:valAx>
        <c:axId val="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
        <c:crosses val="autoZero"/>
        <c:crossBetween val="between"/>
      </c:valAx>
      <c:spPr>
        <a:noFill/>
        <a:ln>
          <a:noFill/>
        </a:ln>
        <a:effectLst/>
      </c:spPr>
    </c:plotArea>
    <c:legend>
      <c:legendPos val="b"/>
      <c:layout>
        <c:manualLayout>
          <c:xMode val="edge"/>
          <c:yMode val="edge"/>
          <c:x val="9.2402170048397986E-2"/>
          <c:y val="0.84430025678650045"/>
          <c:w val="0.88891708006104786"/>
          <c:h val="9.099362109725278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1"/>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0"/>
          <c:order val="10"/>
          <c:tx>
            <c:v>1 Star</c:v>
          </c:tx>
          <c:spPr>
            <a:solidFill>
              <a:schemeClr val="bg2">
                <a:lumMod val="5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Ratings Bar Chart'!$B$62</c:f>
              <c:strCache>
                <c:ptCount val="1"/>
                <c:pt idx="0">
                  <c:v>On-road/Off-road</c:v>
                </c:pt>
              </c:strCache>
            </c:strRef>
          </c:cat>
          <c:val>
            <c:numRef>
              <c:f>'All Ratings Bar Chart'!$D$62</c:f>
              <c:numCache>
                <c:formatCode>General</c:formatCode>
                <c:ptCount val="1"/>
                <c:pt idx="0">
                  <c:v>20</c:v>
                </c:pt>
              </c:numCache>
            </c:numRef>
          </c:val>
          <c:extLst>
            <c:ext xmlns:c16="http://schemas.microsoft.com/office/drawing/2014/chart" uri="{C3380CC4-5D6E-409C-BE32-E72D297353CC}">
              <c16:uniqueId val="{00000000-6491-43A1-8C53-5B0DB7D6F410}"/>
            </c:ext>
          </c:extLst>
        </c:ser>
        <c:ser>
          <c:idx val="11"/>
          <c:order val="11"/>
          <c:tx>
            <c:v>2 Stars</c:v>
          </c:tx>
          <c:spPr>
            <a:solidFill>
              <a:schemeClr val="bg2">
                <a:lumMod val="5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Ratings Bar Chart'!$B$63</c:f>
              <c:strCache>
                <c:ptCount val="1"/>
                <c:pt idx="0">
                  <c:v>On-road/Off-road</c:v>
                </c:pt>
              </c:strCache>
            </c:strRef>
          </c:cat>
          <c:val>
            <c:numRef>
              <c:f>'All Ratings Bar Chart'!$D$63</c:f>
              <c:numCache>
                <c:formatCode>General</c:formatCode>
                <c:ptCount val="1"/>
                <c:pt idx="0">
                  <c:v>12</c:v>
                </c:pt>
              </c:numCache>
            </c:numRef>
          </c:val>
          <c:extLst>
            <c:ext xmlns:c16="http://schemas.microsoft.com/office/drawing/2014/chart" uri="{C3380CC4-5D6E-409C-BE32-E72D297353CC}">
              <c16:uniqueId val="{00000001-6491-43A1-8C53-5B0DB7D6F410}"/>
            </c:ext>
          </c:extLst>
        </c:ser>
        <c:ser>
          <c:idx val="12"/>
          <c:order val="12"/>
          <c:tx>
            <c:v>3 Stars</c:v>
          </c:tx>
          <c:spPr>
            <a:solidFill>
              <a:schemeClr val="bg2">
                <a:lumMod val="5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Ratings Bar Chart'!$B$64</c:f>
              <c:strCache>
                <c:ptCount val="1"/>
                <c:pt idx="0">
                  <c:v>On-road/Off-road</c:v>
                </c:pt>
              </c:strCache>
            </c:strRef>
          </c:cat>
          <c:val>
            <c:numRef>
              <c:f>'All Ratings Bar Chart'!$D$64</c:f>
              <c:numCache>
                <c:formatCode>General</c:formatCode>
                <c:ptCount val="1"/>
                <c:pt idx="0">
                  <c:v>32</c:v>
                </c:pt>
              </c:numCache>
            </c:numRef>
          </c:val>
          <c:extLst>
            <c:ext xmlns:c16="http://schemas.microsoft.com/office/drawing/2014/chart" uri="{C3380CC4-5D6E-409C-BE32-E72D297353CC}">
              <c16:uniqueId val="{00000002-6491-43A1-8C53-5B0DB7D6F410}"/>
            </c:ext>
          </c:extLst>
        </c:ser>
        <c:ser>
          <c:idx val="13"/>
          <c:order val="13"/>
          <c:tx>
            <c:v>4 Stars</c:v>
          </c:tx>
          <c:spPr>
            <a:solidFill>
              <a:schemeClr val="bg2">
                <a:lumMod val="5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Ratings Bar Chart'!$B$65</c:f>
              <c:strCache>
                <c:ptCount val="1"/>
                <c:pt idx="0">
                  <c:v>On-road/Off-road</c:v>
                </c:pt>
              </c:strCache>
            </c:strRef>
          </c:cat>
          <c:val>
            <c:numRef>
              <c:f>'All Ratings Bar Chart'!$D$65</c:f>
              <c:numCache>
                <c:formatCode>General</c:formatCode>
                <c:ptCount val="1"/>
                <c:pt idx="0">
                  <c:v>46</c:v>
                </c:pt>
              </c:numCache>
            </c:numRef>
          </c:val>
          <c:extLst>
            <c:ext xmlns:c16="http://schemas.microsoft.com/office/drawing/2014/chart" uri="{C3380CC4-5D6E-409C-BE32-E72D297353CC}">
              <c16:uniqueId val="{00000003-6491-43A1-8C53-5B0DB7D6F410}"/>
            </c:ext>
          </c:extLst>
        </c:ser>
        <c:ser>
          <c:idx val="14"/>
          <c:order val="14"/>
          <c:tx>
            <c:v>5 Stars</c:v>
          </c:tx>
          <c:spPr>
            <a:solidFill>
              <a:schemeClr val="bg2">
                <a:lumMod val="50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Ratings Bar Chart'!$B$66</c:f>
              <c:strCache>
                <c:ptCount val="1"/>
                <c:pt idx="0">
                  <c:v>On-road/Off-road</c:v>
                </c:pt>
              </c:strCache>
            </c:strRef>
          </c:cat>
          <c:val>
            <c:numRef>
              <c:f>'All Ratings Bar Chart'!$D$66</c:f>
              <c:numCache>
                <c:formatCode>General</c:formatCode>
                <c:ptCount val="1"/>
                <c:pt idx="0">
                  <c:v>155</c:v>
                </c:pt>
              </c:numCache>
            </c:numRef>
          </c:val>
          <c:extLst>
            <c:ext xmlns:c16="http://schemas.microsoft.com/office/drawing/2014/chart" uri="{C3380CC4-5D6E-409C-BE32-E72D297353CC}">
              <c16:uniqueId val="{00000004-6491-43A1-8C53-5B0DB7D6F410}"/>
            </c:ext>
          </c:extLst>
        </c:ser>
        <c:dLbls>
          <c:dLblPos val="outEnd"/>
          <c:showLegendKey val="0"/>
          <c:showVal val="1"/>
          <c:showCatName val="0"/>
          <c:showSerName val="0"/>
          <c:showPercent val="0"/>
          <c:showBubbleSize val="0"/>
        </c:dLbls>
        <c:gapWidth val="100"/>
        <c:overlap val="-24"/>
        <c:axId val="1"/>
        <c:axId val="2"/>
        <c:extLst>
          <c:ext xmlns:c15="http://schemas.microsoft.com/office/drawing/2012/chart" uri="{02D57815-91ED-43cb-92C2-25804820EDAC}">
            <c15:filteredBarSeries>
              <c15:ser>
                <c:idx val="0"/>
                <c:order val="0"/>
                <c:tx>
                  <c:v>1 Star</c:v>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'All Ratings Bar Chart'!$B$52</c15:sqref>
                        </c15:formulaRef>
                      </c:ext>
                    </c:extLst>
                    <c:strCache>
                      <c:ptCount val="1"/>
                      <c:pt idx="0">
                        <c:v>Safety</c:v>
                      </c:pt>
                    </c:strCache>
                  </c:strRef>
                </c:cat>
                <c:val>
                  <c:numRef>
                    <c:extLst>
                      <c:ext uri="{02D57815-91ED-43cb-92C2-25804820EDAC}">
                        <c15:formulaRef>
                          <c15:sqref>'All Ratings Bar Chart'!$D$52</c15:sqref>
                        </c15:formulaRef>
                      </c:ext>
                    </c:extLst>
                    <c:numCache>
                      <c:formatCode>General</c:formatCode>
                      <c:ptCount val="1"/>
                      <c:pt idx="0">
                        <c:v>10</c:v>
                      </c:pt>
                    </c:numCache>
                  </c:numRef>
                </c:val>
                <c:extLst>
                  <c:ext xmlns:c16="http://schemas.microsoft.com/office/drawing/2014/chart" uri="{C3380CC4-5D6E-409C-BE32-E72D297353CC}">
                    <c16:uniqueId val="{00000005-6491-43A1-8C53-5B0DB7D6F410}"/>
                  </c:ext>
                </c:extLst>
              </c15:ser>
            </c15:filteredBarSeries>
            <c15:filteredBarSeries>
              <c15:ser>
                <c:idx val="1"/>
                <c:order val="1"/>
                <c:tx>
                  <c:v>2 Stars</c:v>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Chart'!$B$53</c15:sqref>
                        </c15:formulaRef>
                      </c:ext>
                    </c:extLst>
                    <c:strCache>
                      <c:ptCount val="1"/>
                      <c:pt idx="0">
                        <c:v>Safety</c:v>
                      </c:pt>
                    </c:strCache>
                  </c:strRef>
                </c:cat>
                <c:val>
                  <c:numRef>
                    <c:extLst xmlns:c15="http://schemas.microsoft.com/office/drawing/2012/chart">
                      <c:ext xmlns:c15="http://schemas.microsoft.com/office/drawing/2012/chart" uri="{02D57815-91ED-43cb-92C2-25804820EDAC}">
                        <c15:formulaRef>
                          <c15:sqref>'All Ratings Bar Chart'!$D$53</c15:sqref>
                        </c15:formulaRef>
                      </c:ext>
                    </c:extLst>
                    <c:numCache>
                      <c:formatCode>General</c:formatCode>
                      <c:ptCount val="1"/>
                      <c:pt idx="0">
                        <c:v>22</c:v>
                      </c:pt>
                    </c:numCache>
                  </c:numRef>
                </c:val>
                <c:extLst xmlns:c15="http://schemas.microsoft.com/office/drawing/2012/chart">
                  <c:ext xmlns:c16="http://schemas.microsoft.com/office/drawing/2014/chart" uri="{C3380CC4-5D6E-409C-BE32-E72D297353CC}">
                    <c16:uniqueId val="{00000006-6491-43A1-8C53-5B0DB7D6F410}"/>
                  </c:ext>
                </c:extLst>
              </c15:ser>
            </c15:filteredBarSeries>
            <c15:filteredBarSeries>
              <c15:ser>
                <c:idx val="2"/>
                <c:order val="2"/>
                <c:tx>
                  <c:v>3 Stars</c:v>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Chart'!$B$54</c15:sqref>
                        </c15:formulaRef>
                      </c:ext>
                    </c:extLst>
                    <c:strCache>
                      <c:ptCount val="1"/>
                      <c:pt idx="0">
                        <c:v>Safety</c:v>
                      </c:pt>
                    </c:strCache>
                  </c:strRef>
                </c:cat>
                <c:val>
                  <c:numRef>
                    <c:extLst xmlns:c15="http://schemas.microsoft.com/office/drawing/2012/chart">
                      <c:ext xmlns:c15="http://schemas.microsoft.com/office/drawing/2012/chart" uri="{02D57815-91ED-43cb-92C2-25804820EDAC}">
                        <c15:formulaRef>
                          <c15:sqref>'All Ratings Bar Chart'!$D$54</c15:sqref>
                        </c15:formulaRef>
                      </c:ext>
                    </c:extLst>
                    <c:numCache>
                      <c:formatCode>General</c:formatCode>
                      <c:ptCount val="1"/>
                      <c:pt idx="0">
                        <c:v>54</c:v>
                      </c:pt>
                    </c:numCache>
                  </c:numRef>
                </c:val>
                <c:extLst xmlns:c15="http://schemas.microsoft.com/office/drawing/2012/chart">
                  <c:ext xmlns:c16="http://schemas.microsoft.com/office/drawing/2014/chart" uri="{C3380CC4-5D6E-409C-BE32-E72D297353CC}">
                    <c16:uniqueId val="{00000007-6491-43A1-8C53-5B0DB7D6F410}"/>
                  </c:ext>
                </c:extLst>
              </c15:ser>
            </c15:filteredBarSeries>
            <c15:filteredBarSeries>
              <c15:ser>
                <c:idx val="3"/>
                <c:order val="3"/>
                <c:tx>
                  <c:v>4 Stars</c:v>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Chart'!$B$55</c15:sqref>
                        </c15:formulaRef>
                      </c:ext>
                    </c:extLst>
                    <c:strCache>
                      <c:ptCount val="1"/>
                      <c:pt idx="0">
                        <c:v>Safety</c:v>
                      </c:pt>
                    </c:strCache>
                  </c:strRef>
                </c:cat>
                <c:val>
                  <c:numRef>
                    <c:extLst xmlns:c15="http://schemas.microsoft.com/office/drawing/2012/chart">
                      <c:ext xmlns:c15="http://schemas.microsoft.com/office/drawing/2012/chart" uri="{02D57815-91ED-43cb-92C2-25804820EDAC}">
                        <c15:formulaRef>
                          <c15:sqref>'All Ratings Bar Chart'!$D$55</c15:sqref>
                        </c15:formulaRef>
                      </c:ext>
                    </c:extLst>
                    <c:numCache>
                      <c:formatCode>General</c:formatCode>
                      <c:ptCount val="1"/>
                      <c:pt idx="0">
                        <c:v>53</c:v>
                      </c:pt>
                    </c:numCache>
                  </c:numRef>
                </c:val>
                <c:extLst xmlns:c15="http://schemas.microsoft.com/office/drawing/2012/chart">
                  <c:ext xmlns:c16="http://schemas.microsoft.com/office/drawing/2014/chart" uri="{C3380CC4-5D6E-409C-BE32-E72D297353CC}">
                    <c16:uniqueId val="{00000008-6491-43A1-8C53-5B0DB7D6F410}"/>
                  </c:ext>
                </c:extLst>
              </c15:ser>
            </c15:filteredBarSeries>
            <c15:filteredBarSeries>
              <c15:ser>
                <c:idx val="4"/>
                <c:order val="4"/>
                <c:tx>
                  <c:v>5 Stars</c:v>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Chart'!$B$56</c15:sqref>
                        </c15:formulaRef>
                      </c:ext>
                    </c:extLst>
                    <c:strCache>
                      <c:ptCount val="1"/>
                      <c:pt idx="0">
                        <c:v>Safety</c:v>
                      </c:pt>
                    </c:strCache>
                  </c:strRef>
                </c:cat>
                <c:val>
                  <c:numRef>
                    <c:extLst xmlns:c15="http://schemas.microsoft.com/office/drawing/2012/chart">
                      <c:ext xmlns:c15="http://schemas.microsoft.com/office/drawing/2012/chart" uri="{02D57815-91ED-43cb-92C2-25804820EDAC}">
                        <c15:formulaRef>
                          <c15:sqref>'All Ratings Bar Chart'!$D$56</c15:sqref>
                        </c15:formulaRef>
                      </c:ext>
                    </c:extLst>
                    <c:numCache>
                      <c:formatCode>General</c:formatCode>
                      <c:ptCount val="1"/>
                      <c:pt idx="0">
                        <c:v>130</c:v>
                      </c:pt>
                    </c:numCache>
                  </c:numRef>
                </c:val>
                <c:extLst xmlns:c15="http://schemas.microsoft.com/office/drawing/2012/chart">
                  <c:ext xmlns:c16="http://schemas.microsoft.com/office/drawing/2014/chart" uri="{C3380CC4-5D6E-409C-BE32-E72D297353CC}">
                    <c16:uniqueId val="{00000009-6491-43A1-8C53-5B0DB7D6F410}"/>
                  </c:ext>
                </c:extLst>
              </c15:ser>
            </c15:filteredBarSeries>
            <c15:filteredBarSeries>
              <c15:ser>
                <c:idx val="5"/>
                <c:order val="5"/>
                <c:tx>
                  <c:v>1 Star</c:v>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Chart'!$B$57</c15:sqref>
                        </c15:formulaRef>
                      </c:ext>
                    </c:extLst>
                    <c:strCache>
                      <c:ptCount val="1"/>
                      <c:pt idx="0">
                        <c:v>Bicycle Lanes</c:v>
                      </c:pt>
                    </c:strCache>
                  </c:strRef>
                </c:cat>
                <c:val>
                  <c:numRef>
                    <c:extLst xmlns:c15="http://schemas.microsoft.com/office/drawing/2012/chart">
                      <c:ext xmlns:c15="http://schemas.microsoft.com/office/drawing/2012/chart" uri="{02D57815-91ED-43cb-92C2-25804820EDAC}">
                        <c15:formulaRef>
                          <c15:sqref>'All Ratings Bar Chart'!$D$57</c15:sqref>
                        </c15:formulaRef>
                      </c:ext>
                    </c:extLst>
                    <c:numCache>
                      <c:formatCode>General</c:formatCode>
                      <c:ptCount val="1"/>
                      <c:pt idx="0">
                        <c:v>20</c:v>
                      </c:pt>
                    </c:numCache>
                  </c:numRef>
                </c:val>
                <c:extLst xmlns:c15="http://schemas.microsoft.com/office/drawing/2012/chart">
                  <c:ext xmlns:c16="http://schemas.microsoft.com/office/drawing/2014/chart" uri="{C3380CC4-5D6E-409C-BE32-E72D297353CC}">
                    <c16:uniqueId val="{0000000A-6491-43A1-8C53-5B0DB7D6F410}"/>
                  </c:ext>
                </c:extLst>
              </c15:ser>
            </c15:filteredBarSeries>
            <c15:filteredBarSeries>
              <c15:ser>
                <c:idx val="6"/>
                <c:order val="6"/>
                <c:tx>
                  <c:v>2 Stars</c:v>
                </c:tx>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Chart'!$B$58</c15:sqref>
                        </c15:formulaRef>
                      </c:ext>
                    </c:extLst>
                    <c:strCache>
                      <c:ptCount val="1"/>
                      <c:pt idx="0">
                        <c:v>Bicycle Lanes</c:v>
                      </c:pt>
                    </c:strCache>
                  </c:strRef>
                </c:cat>
                <c:val>
                  <c:numRef>
                    <c:extLst xmlns:c15="http://schemas.microsoft.com/office/drawing/2012/chart">
                      <c:ext xmlns:c15="http://schemas.microsoft.com/office/drawing/2012/chart" uri="{02D57815-91ED-43cb-92C2-25804820EDAC}">
                        <c15:formulaRef>
                          <c15:sqref>'All Ratings Bar Chart'!$D$58</c15:sqref>
                        </c15:formulaRef>
                      </c:ext>
                    </c:extLst>
                    <c:numCache>
                      <c:formatCode>General</c:formatCode>
                      <c:ptCount val="1"/>
                      <c:pt idx="0">
                        <c:v>20</c:v>
                      </c:pt>
                    </c:numCache>
                  </c:numRef>
                </c:val>
                <c:extLst xmlns:c15="http://schemas.microsoft.com/office/drawing/2012/chart">
                  <c:ext xmlns:c16="http://schemas.microsoft.com/office/drawing/2014/chart" uri="{C3380CC4-5D6E-409C-BE32-E72D297353CC}">
                    <c16:uniqueId val="{0000000B-6491-43A1-8C53-5B0DB7D6F410}"/>
                  </c:ext>
                </c:extLst>
              </c15:ser>
            </c15:filteredBarSeries>
            <c15:filteredBarSeries>
              <c15:ser>
                <c:idx val="7"/>
                <c:order val="7"/>
                <c:tx>
                  <c:v>3 Stars</c:v>
                </c:tx>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Chart'!$B$59</c15:sqref>
                        </c15:formulaRef>
                      </c:ext>
                    </c:extLst>
                    <c:strCache>
                      <c:ptCount val="1"/>
                      <c:pt idx="0">
                        <c:v>Bicycle Lanes</c:v>
                      </c:pt>
                    </c:strCache>
                  </c:strRef>
                </c:cat>
                <c:val>
                  <c:numRef>
                    <c:extLst xmlns:c15="http://schemas.microsoft.com/office/drawing/2012/chart">
                      <c:ext xmlns:c15="http://schemas.microsoft.com/office/drawing/2012/chart" uri="{02D57815-91ED-43cb-92C2-25804820EDAC}">
                        <c15:formulaRef>
                          <c15:sqref>'All Ratings Bar Chart'!$D$59</c15:sqref>
                        </c15:formulaRef>
                      </c:ext>
                    </c:extLst>
                    <c:numCache>
                      <c:formatCode>General</c:formatCode>
                      <c:ptCount val="1"/>
                      <c:pt idx="0">
                        <c:v>46</c:v>
                      </c:pt>
                    </c:numCache>
                  </c:numRef>
                </c:val>
                <c:extLst xmlns:c15="http://schemas.microsoft.com/office/drawing/2012/chart">
                  <c:ext xmlns:c16="http://schemas.microsoft.com/office/drawing/2014/chart" uri="{C3380CC4-5D6E-409C-BE32-E72D297353CC}">
                    <c16:uniqueId val="{0000000C-6491-43A1-8C53-5B0DB7D6F410}"/>
                  </c:ext>
                </c:extLst>
              </c15:ser>
            </c15:filteredBarSeries>
            <c15:filteredBarSeries>
              <c15:ser>
                <c:idx val="8"/>
                <c:order val="8"/>
                <c:tx>
                  <c:v>4 Stars</c:v>
                </c:tx>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Chart'!$B$60</c15:sqref>
                        </c15:formulaRef>
                      </c:ext>
                    </c:extLst>
                    <c:strCache>
                      <c:ptCount val="1"/>
                      <c:pt idx="0">
                        <c:v>Bicycle Lanes</c:v>
                      </c:pt>
                    </c:strCache>
                  </c:strRef>
                </c:cat>
                <c:val>
                  <c:numRef>
                    <c:extLst xmlns:c15="http://schemas.microsoft.com/office/drawing/2012/chart">
                      <c:ext xmlns:c15="http://schemas.microsoft.com/office/drawing/2012/chart" uri="{02D57815-91ED-43cb-92C2-25804820EDAC}">
                        <c15:formulaRef>
                          <c15:sqref>'All Ratings Bar Chart'!$D$60</c15:sqref>
                        </c15:formulaRef>
                      </c:ext>
                    </c:extLst>
                    <c:numCache>
                      <c:formatCode>General</c:formatCode>
                      <c:ptCount val="1"/>
                      <c:pt idx="0">
                        <c:v>58</c:v>
                      </c:pt>
                    </c:numCache>
                  </c:numRef>
                </c:val>
                <c:extLst xmlns:c15="http://schemas.microsoft.com/office/drawing/2012/chart">
                  <c:ext xmlns:c16="http://schemas.microsoft.com/office/drawing/2014/chart" uri="{C3380CC4-5D6E-409C-BE32-E72D297353CC}">
                    <c16:uniqueId val="{0000000D-6491-43A1-8C53-5B0DB7D6F410}"/>
                  </c:ext>
                </c:extLst>
              </c15:ser>
            </c15:filteredBarSeries>
            <c15:filteredBarSeries>
              <c15:ser>
                <c:idx val="9"/>
                <c:order val="9"/>
                <c:tx>
                  <c:v>5 Stars</c:v>
                </c:tx>
                <c:spPr>
                  <a:gradFill rotWithShape="1">
                    <a:gsLst>
                      <a:gs pos="0">
                        <a:schemeClr val="accent4">
                          <a:lumMod val="60000"/>
                          <a:satMod val="103000"/>
                          <a:lumMod val="102000"/>
                          <a:tint val="94000"/>
                        </a:schemeClr>
                      </a:gs>
                      <a:gs pos="50000">
                        <a:schemeClr val="accent4">
                          <a:lumMod val="60000"/>
                          <a:satMod val="110000"/>
                          <a:lumMod val="100000"/>
                          <a:shade val="100000"/>
                        </a:schemeClr>
                      </a:gs>
                      <a:gs pos="100000">
                        <a:schemeClr val="accent4">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Chart'!$B$61</c15:sqref>
                        </c15:formulaRef>
                      </c:ext>
                    </c:extLst>
                    <c:strCache>
                      <c:ptCount val="1"/>
                      <c:pt idx="0">
                        <c:v>Bicycle Lanes</c:v>
                      </c:pt>
                    </c:strCache>
                  </c:strRef>
                </c:cat>
                <c:val>
                  <c:numRef>
                    <c:extLst xmlns:c15="http://schemas.microsoft.com/office/drawing/2012/chart">
                      <c:ext xmlns:c15="http://schemas.microsoft.com/office/drawing/2012/chart" uri="{02D57815-91ED-43cb-92C2-25804820EDAC}">
                        <c15:formulaRef>
                          <c15:sqref>'All Ratings Bar Chart'!$D$61</c15:sqref>
                        </c15:formulaRef>
                      </c:ext>
                    </c:extLst>
                    <c:numCache>
                      <c:formatCode>General</c:formatCode>
                      <c:ptCount val="1"/>
                      <c:pt idx="0">
                        <c:v>122</c:v>
                      </c:pt>
                    </c:numCache>
                  </c:numRef>
                </c:val>
                <c:extLst xmlns:c15="http://schemas.microsoft.com/office/drawing/2012/chart">
                  <c:ext xmlns:c16="http://schemas.microsoft.com/office/drawing/2014/chart" uri="{C3380CC4-5D6E-409C-BE32-E72D297353CC}">
                    <c16:uniqueId val="{0000000E-6491-43A1-8C53-5B0DB7D6F410}"/>
                  </c:ext>
                </c:extLst>
              </c15:ser>
            </c15:filteredBarSeries>
          </c:ext>
        </c:extLst>
      </c:barChart>
      <c:catAx>
        <c:axId val="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
        <c:crosses val="autoZero"/>
        <c:auto val="1"/>
        <c:lblAlgn val="ctr"/>
        <c:lblOffset val="100"/>
        <c:noMultiLvlLbl val="1"/>
      </c:catAx>
      <c:valAx>
        <c:axId val="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
        <c:crosses val="autoZero"/>
        <c:crossBetween val="between"/>
      </c:valAx>
      <c:spPr>
        <a:noFill/>
        <a:ln>
          <a:noFill/>
        </a:ln>
        <a:effectLst/>
      </c:spPr>
    </c:plotArea>
    <c:legend>
      <c:legendPos val="b"/>
      <c:layout>
        <c:manualLayout>
          <c:xMode val="edge"/>
          <c:yMode val="edge"/>
          <c:x val="6.0890248830898906E-2"/>
          <c:y val="0.82423971036670785"/>
          <c:w val="0.92621169258545855"/>
          <c:h val="9.606362107057996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1"/>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0"/>
          <c:order val="10"/>
          <c:tx>
            <c:v>1 Star</c:v>
          </c:tx>
          <c:spPr>
            <a:solidFill>
              <a:srgbClr val="00206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Ratings Bar Chart'!$B$77</c:f>
              <c:strCache>
                <c:ptCount val="1"/>
                <c:pt idx="0">
                  <c:v>Connectivity</c:v>
                </c:pt>
              </c:strCache>
            </c:strRef>
          </c:cat>
          <c:val>
            <c:numRef>
              <c:f>'All Ratings Bar Chart'!$D$77</c:f>
              <c:numCache>
                <c:formatCode>General</c:formatCode>
                <c:ptCount val="1"/>
                <c:pt idx="0">
                  <c:v>9</c:v>
                </c:pt>
              </c:numCache>
            </c:numRef>
          </c:val>
          <c:extLst>
            <c:ext xmlns:c16="http://schemas.microsoft.com/office/drawing/2014/chart" uri="{C3380CC4-5D6E-409C-BE32-E72D297353CC}">
              <c16:uniqueId val="{00000000-857A-4A61-ABD9-9CAB4F9AB0E7}"/>
            </c:ext>
          </c:extLst>
        </c:ser>
        <c:ser>
          <c:idx val="11"/>
          <c:order val="11"/>
          <c:tx>
            <c:v>2 Stars</c:v>
          </c:tx>
          <c:spPr>
            <a:solidFill>
              <a:srgbClr val="00206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Ratings Bar Chart'!$B$78</c:f>
              <c:strCache>
                <c:ptCount val="1"/>
                <c:pt idx="0">
                  <c:v>Connectivity</c:v>
                </c:pt>
              </c:strCache>
            </c:strRef>
          </c:cat>
          <c:val>
            <c:numRef>
              <c:f>'All Ratings Bar Chart'!$D$78</c:f>
              <c:numCache>
                <c:formatCode>General</c:formatCode>
                <c:ptCount val="1"/>
                <c:pt idx="0">
                  <c:v>19</c:v>
                </c:pt>
              </c:numCache>
            </c:numRef>
          </c:val>
          <c:extLst>
            <c:ext xmlns:c16="http://schemas.microsoft.com/office/drawing/2014/chart" uri="{C3380CC4-5D6E-409C-BE32-E72D297353CC}">
              <c16:uniqueId val="{00000001-857A-4A61-ABD9-9CAB4F9AB0E7}"/>
            </c:ext>
          </c:extLst>
        </c:ser>
        <c:ser>
          <c:idx val="12"/>
          <c:order val="12"/>
          <c:tx>
            <c:v>3 Stars</c:v>
          </c:tx>
          <c:spPr>
            <a:solidFill>
              <a:srgbClr val="00206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Ratings Bar Chart'!$B$79</c:f>
              <c:strCache>
                <c:ptCount val="1"/>
                <c:pt idx="0">
                  <c:v>Connectivity</c:v>
                </c:pt>
              </c:strCache>
            </c:strRef>
          </c:cat>
          <c:val>
            <c:numRef>
              <c:f>'All Ratings Bar Chart'!$D$79</c:f>
              <c:numCache>
                <c:formatCode>General</c:formatCode>
                <c:ptCount val="1"/>
                <c:pt idx="0">
                  <c:v>48</c:v>
                </c:pt>
              </c:numCache>
            </c:numRef>
          </c:val>
          <c:extLst>
            <c:ext xmlns:c16="http://schemas.microsoft.com/office/drawing/2014/chart" uri="{C3380CC4-5D6E-409C-BE32-E72D297353CC}">
              <c16:uniqueId val="{00000002-857A-4A61-ABD9-9CAB4F9AB0E7}"/>
            </c:ext>
          </c:extLst>
        </c:ser>
        <c:ser>
          <c:idx val="13"/>
          <c:order val="13"/>
          <c:tx>
            <c:v>4 Stars</c:v>
          </c:tx>
          <c:spPr>
            <a:solidFill>
              <a:srgbClr val="00206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Ratings Bar Chart'!$B$80</c:f>
              <c:strCache>
                <c:ptCount val="1"/>
                <c:pt idx="0">
                  <c:v>Connectivity</c:v>
                </c:pt>
              </c:strCache>
            </c:strRef>
          </c:cat>
          <c:val>
            <c:numRef>
              <c:f>'All Ratings Bar Chart'!$D$80</c:f>
              <c:numCache>
                <c:formatCode>General</c:formatCode>
                <c:ptCount val="1"/>
                <c:pt idx="0">
                  <c:v>53</c:v>
                </c:pt>
              </c:numCache>
            </c:numRef>
          </c:val>
          <c:extLst>
            <c:ext xmlns:c16="http://schemas.microsoft.com/office/drawing/2014/chart" uri="{C3380CC4-5D6E-409C-BE32-E72D297353CC}">
              <c16:uniqueId val="{00000003-857A-4A61-ABD9-9CAB4F9AB0E7}"/>
            </c:ext>
          </c:extLst>
        </c:ser>
        <c:ser>
          <c:idx val="14"/>
          <c:order val="14"/>
          <c:tx>
            <c:v>5 Stars</c:v>
          </c:tx>
          <c:spPr>
            <a:solidFill>
              <a:srgbClr val="00206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Ratings Bar Chart'!$B$81</c:f>
              <c:strCache>
                <c:ptCount val="1"/>
                <c:pt idx="0">
                  <c:v>Connectivity</c:v>
                </c:pt>
              </c:strCache>
            </c:strRef>
          </c:cat>
          <c:val>
            <c:numRef>
              <c:f>'All Ratings Bar Chart'!$D$81</c:f>
              <c:numCache>
                <c:formatCode>General</c:formatCode>
                <c:ptCount val="1"/>
                <c:pt idx="0">
                  <c:v>135</c:v>
                </c:pt>
              </c:numCache>
            </c:numRef>
          </c:val>
          <c:extLst>
            <c:ext xmlns:c16="http://schemas.microsoft.com/office/drawing/2014/chart" uri="{C3380CC4-5D6E-409C-BE32-E72D297353CC}">
              <c16:uniqueId val="{00000004-857A-4A61-ABD9-9CAB4F9AB0E7}"/>
            </c:ext>
          </c:extLst>
        </c:ser>
        <c:dLbls>
          <c:dLblPos val="outEnd"/>
          <c:showLegendKey val="0"/>
          <c:showVal val="1"/>
          <c:showCatName val="0"/>
          <c:showSerName val="0"/>
          <c:showPercent val="0"/>
          <c:showBubbleSize val="0"/>
        </c:dLbls>
        <c:gapWidth val="100"/>
        <c:overlap val="-24"/>
        <c:axId val="1"/>
        <c:axId val="2"/>
        <c:extLst>
          <c:ext xmlns:c15="http://schemas.microsoft.com/office/drawing/2012/chart" uri="{02D57815-91ED-43cb-92C2-25804820EDAC}">
            <c15:filteredBarSeries>
              <c15:ser>
                <c:idx val="0"/>
                <c:order val="0"/>
                <c:tx>
                  <c:v>1 Star</c:v>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'All Ratings Bar Chart'!$B$67</c15:sqref>
                        </c15:formulaRef>
                      </c:ext>
                    </c:extLst>
                    <c:strCache>
                      <c:ptCount val="1"/>
                      <c:pt idx="0">
                        <c:v>Sidewalks</c:v>
                      </c:pt>
                    </c:strCache>
                  </c:strRef>
                </c:cat>
                <c:val>
                  <c:numRef>
                    <c:extLst>
                      <c:ext uri="{02D57815-91ED-43cb-92C2-25804820EDAC}">
                        <c15:formulaRef>
                          <c15:sqref>'All Ratings Bar Chart'!$D$67</c15:sqref>
                        </c15:formulaRef>
                      </c:ext>
                    </c:extLst>
                    <c:numCache>
                      <c:formatCode>General</c:formatCode>
                      <c:ptCount val="1"/>
                      <c:pt idx="0">
                        <c:v>12</c:v>
                      </c:pt>
                    </c:numCache>
                  </c:numRef>
                </c:val>
                <c:extLst>
                  <c:ext xmlns:c16="http://schemas.microsoft.com/office/drawing/2014/chart" uri="{C3380CC4-5D6E-409C-BE32-E72D297353CC}">
                    <c16:uniqueId val="{00000005-857A-4A61-ABD9-9CAB4F9AB0E7}"/>
                  </c:ext>
                </c:extLst>
              </c15:ser>
            </c15:filteredBarSeries>
            <c15:filteredBarSeries>
              <c15:ser>
                <c:idx val="1"/>
                <c:order val="1"/>
                <c:tx>
                  <c:v>2 Stars</c:v>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Chart'!$B$68</c15:sqref>
                        </c15:formulaRef>
                      </c:ext>
                    </c:extLst>
                    <c:strCache>
                      <c:ptCount val="1"/>
                      <c:pt idx="0">
                        <c:v>Sidewalks</c:v>
                      </c:pt>
                    </c:strCache>
                  </c:strRef>
                </c:cat>
                <c:val>
                  <c:numRef>
                    <c:extLst xmlns:c15="http://schemas.microsoft.com/office/drawing/2012/chart">
                      <c:ext xmlns:c15="http://schemas.microsoft.com/office/drawing/2012/chart" uri="{02D57815-91ED-43cb-92C2-25804820EDAC}">
                        <c15:formulaRef>
                          <c15:sqref>'All Ratings Bar Chart'!$D$68</c15:sqref>
                        </c15:formulaRef>
                      </c:ext>
                    </c:extLst>
                    <c:numCache>
                      <c:formatCode>General</c:formatCode>
                      <c:ptCount val="1"/>
                      <c:pt idx="0">
                        <c:v>20</c:v>
                      </c:pt>
                    </c:numCache>
                  </c:numRef>
                </c:val>
                <c:extLst xmlns:c15="http://schemas.microsoft.com/office/drawing/2012/chart">
                  <c:ext xmlns:c16="http://schemas.microsoft.com/office/drawing/2014/chart" uri="{C3380CC4-5D6E-409C-BE32-E72D297353CC}">
                    <c16:uniqueId val="{00000006-857A-4A61-ABD9-9CAB4F9AB0E7}"/>
                  </c:ext>
                </c:extLst>
              </c15:ser>
            </c15:filteredBarSeries>
            <c15:filteredBarSeries>
              <c15:ser>
                <c:idx val="2"/>
                <c:order val="2"/>
                <c:tx>
                  <c:v>3 Stars</c:v>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Chart'!$B$69</c15:sqref>
                        </c15:formulaRef>
                      </c:ext>
                    </c:extLst>
                    <c:strCache>
                      <c:ptCount val="1"/>
                      <c:pt idx="0">
                        <c:v>Sidewalks</c:v>
                      </c:pt>
                    </c:strCache>
                  </c:strRef>
                </c:cat>
                <c:val>
                  <c:numRef>
                    <c:extLst xmlns:c15="http://schemas.microsoft.com/office/drawing/2012/chart">
                      <c:ext xmlns:c15="http://schemas.microsoft.com/office/drawing/2012/chart" uri="{02D57815-91ED-43cb-92C2-25804820EDAC}">
                        <c15:formulaRef>
                          <c15:sqref>'All Ratings Bar Chart'!$D$69</c15:sqref>
                        </c15:formulaRef>
                      </c:ext>
                    </c:extLst>
                    <c:numCache>
                      <c:formatCode>General</c:formatCode>
                      <c:ptCount val="1"/>
                      <c:pt idx="0">
                        <c:v>31</c:v>
                      </c:pt>
                    </c:numCache>
                  </c:numRef>
                </c:val>
                <c:extLst xmlns:c15="http://schemas.microsoft.com/office/drawing/2012/chart">
                  <c:ext xmlns:c16="http://schemas.microsoft.com/office/drawing/2014/chart" uri="{C3380CC4-5D6E-409C-BE32-E72D297353CC}">
                    <c16:uniqueId val="{00000007-857A-4A61-ABD9-9CAB4F9AB0E7}"/>
                  </c:ext>
                </c:extLst>
              </c15:ser>
            </c15:filteredBarSeries>
            <c15:filteredBarSeries>
              <c15:ser>
                <c:idx val="3"/>
                <c:order val="3"/>
                <c:tx>
                  <c:v>4 Stars</c:v>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Chart'!$B$70</c15:sqref>
                        </c15:formulaRef>
                      </c:ext>
                    </c:extLst>
                    <c:strCache>
                      <c:ptCount val="1"/>
                      <c:pt idx="0">
                        <c:v>Sidewalks</c:v>
                      </c:pt>
                    </c:strCache>
                  </c:strRef>
                </c:cat>
                <c:val>
                  <c:numRef>
                    <c:extLst xmlns:c15="http://schemas.microsoft.com/office/drawing/2012/chart">
                      <c:ext xmlns:c15="http://schemas.microsoft.com/office/drawing/2012/chart" uri="{02D57815-91ED-43cb-92C2-25804820EDAC}">
                        <c15:formulaRef>
                          <c15:sqref>'All Ratings Bar Chart'!$D$70</c15:sqref>
                        </c15:formulaRef>
                      </c:ext>
                    </c:extLst>
                    <c:numCache>
                      <c:formatCode>General</c:formatCode>
                      <c:ptCount val="1"/>
                      <c:pt idx="0">
                        <c:v>72</c:v>
                      </c:pt>
                    </c:numCache>
                  </c:numRef>
                </c:val>
                <c:extLst xmlns:c15="http://schemas.microsoft.com/office/drawing/2012/chart">
                  <c:ext xmlns:c16="http://schemas.microsoft.com/office/drawing/2014/chart" uri="{C3380CC4-5D6E-409C-BE32-E72D297353CC}">
                    <c16:uniqueId val="{00000008-857A-4A61-ABD9-9CAB4F9AB0E7}"/>
                  </c:ext>
                </c:extLst>
              </c15:ser>
            </c15:filteredBarSeries>
            <c15:filteredBarSeries>
              <c15:ser>
                <c:idx val="4"/>
                <c:order val="4"/>
                <c:tx>
                  <c:v>5 Stars</c:v>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Chart'!$B$71</c15:sqref>
                        </c15:formulaRef>
                      </c:ext>
                    </c:extLst>
                    <c:strCache>
                      <c:ptCount val="1"/>
                      <c:pt idx="0">
                        <c:v>Sidewalks</c:v>
                      </c:pt>
                    </c:strCache>
                  </c:strRef>
                </c:cat>
                <c:val>
                  <c:numRef>
                    <c:extLst xmlns:c15="http://schemas.microsoft.com/office/drawing/2012/chart">
                      <c:ext xmlns:c15="http://schemas.microsoft.com/office/drawing/2012/chart" uri="{02D57815-91ED-43cb-92C2-25804820EDAC}">
                        <c15:formulaRef>
                          <c15:sqref>'All Ratings Bar Chart'!$D$71</c15:sqref>
                        </c15:formulaRef>
                      </c:ext>
                    </c:extLst>
                    <c:numCache>
                      <c:formatCode>General</c:formatCode>
                      <c:ptCount val="1"/>
                      <c:pt idx="0">
                        <c:v>132</c:v>
                      </c:pt>
                    </c:numCache>
                  </c:numRef>
                </c:val>
                <c:extLst xmlns:c15="http://schemas.microsoft.com/office/drawing/2012/chart">
                  <c:ext xmlns:c16="http://schemas.microsoft.com/office/drawing/2014/chart" uri="{C3380CC4-5D6E-409C-BE32-E72D297353CC}">
                    <c16:uniqueId val="{00000009-857A-4A61-ABD9-9CAB4F9AB0E7}"/>
                  </c:ext>
                </c:extLst>
              </c15:ser>
            </c15:filteredBarSeries>
            <c15:filteredBarSeries>
              <c15:ser>
                <c:idx val="5"/>
                <c:order val="5"/>
                <c:tx>
                  <c:v>1 Star</c:v>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Chart'!$B$72</c15:sqref>
                        </c15:formulaRef>
                      </c:ext>
                    </c:extLst>
                    <c:strCache>
                      <c:ptCount val="1"/>
                      <c:pt idx="0">
                        <c:v>Condition</c:v>
                      </c:pt>
                    </c:strCache>
                  </c:strRef>
                </c:cat>
                <c:val>
                  <c:numRef>
                    <c:extLst xmlns:c15="http://schemas.microsoft.com/office/drawing/2012/chart">
                      <c:ext xmlns:c15="http://schemas.microsoft.com/office/drawing/2012/chart" uri="{02D57815-91ED-43cb-92C2-25804820EDAC}">
                        <c15:formulaRef>
                          <c15:sqref>'All Ratings Bar Chart'!$D$72</c15:sqref>
                        </c15:formulaRef>
                      </c:ext>
                    </c:extLst>
                    <c:numCache>
                      <c:formatCode>General</c:formatCode>
                      <c:ptCount val="1"/>
                      <c:pt idx="0">
                        <c:v>27</c:v>
                      </c:pt>
                    </c:numCache>
                  </c:numRef>
                </c:val>
                <c:extLst xmlns:c15="http://schemas.microsoft.com/office/drawing/2012/chart">
                  <c:ext xmlns:c16="http://schemas.microsoft.com/office/drawing/2014/chart" uri="{C3380CC4-5D6E-409C-BE32-E72D297353CC}">
                    <c16:uniqueId val="{0000000A-857A-4A61-ABD9-9CAB4F9AB0E7}"/>
                  </c:ext>
                </c:extLst>
              </c15:ser>
            </c15:filteredBarSeries>
            <c15:filteredBarSeries>
              <c15:ser>
                <c:idx val="6"/>
                <c:order val="6"/>
                <c:tx>
                  <c:v>2 Stars</c:v>
                </c:tx>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Chart'!$B$73</c15:sqref>
                        </c15:formulaRef>
                      </c:ext>
                    </c:extLst>
                    <c:strCache>
                      <c:ptCount val="1"/>
                      <c:pt idx="0">
                        <c:v>Condition</c:v>
                      </c:pt>
                    </c:strCache>
                  </c:strRef>
                </c:cat>
                <c:val>
                  <c:numRef>
                    <c:extLst xmlns:c15="http://schemas.microsoft.com/office/drawing/2012/chart">
                      <c:ext xmlns:c15="http://schemas.microsoft.com/office/drawing/2012/chart" uri="{02D57815-91ED-43cb-92C2-25804820EDAC}">
                        <c15:formulaRef>
                          <c15:sqref>'All Ratings Bar Chart'!$D$73</c15:sqref>
                        </c15:formulaRef>
                      </c:ext>
                    </c:extLst>
                    <c:numCache>
                      <c:formatCode>General</c:formatCode>
                      <c:ptCount val="1"/>
                      <c:pt idx="0">
                        <c:v>52</c:v>
                      </c:pt>
                    </c:numCache>
                  </c:numRef>
                </c:val>
                <c:extLst xmlns:c15="http://schemas.microsoft.com/office/drawing/2012/chart">
                  <c:ext xmlns:c16="http://schemas.microsoft.com/office/drawing/2014/chart" uri="{C3380CC4-5D6E-409C-BE32-E72D297353CC}">
                    <c16:uniqueId val="{0000000B-857A-4A61-ABD9-9CAB4F9AB0E7}"/>
                  </c:ext>
                </c:extLst>
              </c15:ser>
            </c15:filteredBarSeries>
            <c15:filteredBarSeries>
              <c15:ser>
                <c:idx val="7"/>
                <c:order val="7"/>
                <c:tx>
                  <c:v>3 Stars</c:v>
                </c:tx>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Chart'!$B$74</c15:sqref>
                        </c15:formulaRef>
                      </c:ext>
                    </c:extLst>
                    <c:strCache>
                      <c:ptCount val="1"/>
                      <c:pt idx="0">
                        <c:v>Condition</c:v>
                      </c:pt>
                    </c:strCache>
                  </c:strRef>
                </c:cat>
                <c:val>
                  <c:numRef>
                    <c:extLst xmlns:c15="http://schemas.microsoft.com/office/drawing/2012/chart">
                      <c:ext xmlns:c15="http://schemas.microsoft.com/office/drawing/2012/chart" uri="{02D57815-91ED-43cb-92C2-25804820EDAC}">
                        <c15:formulaRef>
                          <c15:sqref>'All Ratings Bar Chart'!$D$74</c15:sqref>
                        </c15:formulaRef>
                      </c:ext>
                    </c:extLst>
                    <c:numCache>
                      <c:formatCode>General</c:formatCode>
                      <c:ptCount val="1"/>
                      <c:pt idx="0">
                        <c:v>97</c:v>
                      </c:pt>
                    </c:numCache>
                  </c:numRef>
                </c:val>
                <c:extLst xmlns:c15="http://schemas.microsoft.com/office/drawing/2012/chart">
                  <c:ext xmlns:c16="http://schemas.microsoft.com/office/drawing/2014/chart" uri="{C3380CC4-5D6E-409C-BE32-E72D297353CC}">
                    <c16:uniqueId val="{0000000C-857A-4A61-ABD9-9CAB4F9AB0E7}"/>
                  </c:ext>
                </c:extLst>
              </c15:ser>
            </c15:filteredBarSeries>
            <c15:filteredBarSeries>
              <c15:ser>
                <c:idx val="8"/>
                <c:order val="8"/>
                <c:tx>
                  <c:v>4 Stars</c:v>
                </c:tx>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Chart'!$B$75</c15:sqref>
                        </c15:formulaRef>
                      </c:ext>
                    </c:extLst>
                    <c:strCache>
                      <c:ptCount val="1"/>
                      <c:pt idx="0">
                        <c:v>Condition</c:v>
                      </c:pt>
                    </c:strCache>
                  </c:strRef>
                </c:cat>
                <c:val>
                  <c:numRef>
                    <c:extLst xmlns:c15="http://schemas.microsoft.com/office/drawing/2012/chart">
                      <c:ext xmlns:c15="http://schemas.microsoft.com/office/drawing/2012/chart" uri="{02D57815-91ED-43cb-92C2-25804820EDAC}">
                        <c15:formulaRef>
                          <c15:sqref>'All Ratings Bar Chart'!$D$75</c15:sqref>
                        </c15:formulaRef>
                      </c:ext>
                    </c:extLst>
                    <c:numCache>
                      <c:formatCode>General</c:formatCode>
                      <c:ptCount val="1"/>
                      <c:pt idx="0">
                        <c:v>61</c:v>
                      </c:pt>
                    </c:numCache>
                  </c:numRef>
                </c:val>
                <c:extLst xmlns:c15="http://schemas.microsoft.com/office/drawing/2012/chart">
                  <c:ext xmlns:c16="http://schemas.microsoft.com/office/drawing/2014/chart" uri="{C3380CC4-5D6E-409C-BE32-E72D297353CC}">
                    <c16:uniqueId val="{0000000D-857A-4A61-ABD9-9CAB4F9AB0E7}"/>
                  </c:ext>
                </c:extLst>
              </c15:ser>
            </c15:filteredBarSeries>
            <c15:filteredBarSeries>
              <c15:ser>
                <c:idx val="9"/>
                <c:order val="9"/>
                <c:tx>
                  <c:v>5 Stars</c:v>
                </c:tx>
                <c:spPr>
                  <a:gradFill rotWithShape="1">
                    <a:gsLst>
                      <a:gs pos="0">
                        <a:schemeClr val="accent4">
                          <a:lumMod val="60000"/>
                          <a:satMod val="103000"/>
                          <a:lumMod val="102000"/>
                          <a:tint val="94000"/>
                        </a:schemeClr>
                      </a:gs>
                      <a:gs pos="50000">
                        <a:schemeClr val="accent4">
                          <a:lumMod val="60000"/>
                          <a:satMod val="110000"/>
                          <a:lumMod val="100000"/>
                          <a:shade val="100000"/>
                        </a:schemeClr>
                      </a:gs>
                      <a:gs pos="100000">
                        <a:schemeClr val="accent4">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Chart'!$B$76</c15:sqref>
                        </c15:formulaRef>
                      </c:ext>
                    </c:extLst>
                    <c:strCache>
                      <c:ptCount val="1"/>
                      <c:pt idx="0">
                        <c:v>Condition</c:v>
                      </c:pt>
                    </c:strCache>
                  </c:strRef>
                </c:cat>
                <c:val>
                  <c:numRef>
                    <c:extLst xmlns:c15="http://schemas.microsoft.com/office/drawing/2012/chart">
                      <c:ext xmlns:c15="http://schemas.microsoft.com/office/drawing/2012/chart" uri="{02D57815-91ED-43cb-92C2-25804820EDAC}">
                        <c15:formulaRef>
                          <c15:sqref>'All Ratings Bar Chart'!$D$76</c15:sqref>
                        </c15:formulaRef>
                      </c:ext>
                    </c:extLst>
                    <c:numCache>
                      <c:formatCode>General</c:formatCode>
                      <c:ptCount val="1"/>
                      <c:pt idx="0">
                        <c:v>30</c:v>
                      </c:pt>
                    </c:numCache>
                  </c:numRef>
                </c:val>
                <c:extLst xmlns:c15="http://schemas.microsoft.com/office/drawing/2012/chart">
                  <c:ext xmlns:c16="http://schemas.microsoft.com/office/drawing/2014/chart" uri="{C3380CC4-5D6E-409C-BE32-E72D297353CC}">
                    <c16:uniqueId val="{0000000E-857A-4A61-ABD9-9CAB4F9AB0E7}"/>
                  </c:ext>
                </c:extLst>
              </c15:ser>
            </c15:filteredBarSeries>
          </c:ext>
        </c:extLst>
      </c:barChart>
      <c:catAx>
        <c:axId val="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
        <c:crosses val="autoZero"/>
        <c:auto val="1"/>
        <c:lblAlgn val="ctr"/>
        <c:lblOffset val="100"/>
        <c:noMultiLvlLbl val="1"/>
      </c:catAx>
      <c:valAx>
        <c:axId val="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
        <c:crosses val="autoZero"/>
        <c:crossBetween val="between"/>
      </c:valAx>
      <c:spPr>
        <a:noFill/>
        <a:ln>
          <a:noFill/>
        </a:ln>
        <a:effectLst/>
      </c:spPr>
    </c:plotArea>
    <c:legend>
      <c:legendPos val="b"/>
      <c:layout>
        <c:manualLayout>
          <c:xMode val="edge"/>
          <c:yMode val="edge"/>
          <c:x val="6.9030519595161849E-2"/>
          <c:y val="0.8160995163275282"/>
          <c:w val="0.90197757644761356"/>
          <c:h val="8.650403248754895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1"/>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5"/>
          <c:order val="5"/>
          <c:tx>
            <c:v>1 Star</c:v>
          </c:tx>
          <c:spPr>
            <a:solidFill>
              <a:srgbClr val="00206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Ratings Bar Chart'!$B$72</c:f>
              <c:strCache>
                <c:ptCount val="1"/>
                <c:pt idx="0">
                  <c:v>Condition</c:v>
                </c:pt>
              </c:strCache>
            </c:strRef>
          </c:cat>
          <c:val>
            <c:numRef>
              <c:f>'All Ratings Bar Chart'!$D$72</c:f>
              <c:numCache>
                <c:formatCode>General</c:formatCode>
                <c:ptCount val="1"/>
                <c:pt idx="0">
                  <c:v>27</c:v>
                </c:pt>
              </c:numCache>
            </c:numRef>
          </c:val>
          <c:extLst>
            <c:ext xmlns:c16="http://schemas.microsoft.com/office/drawing/2014/chart" uri="{C3380CC4-5D6E-409C-BE32-E72D297353CC}">
              <c16:uniqueId val="{00000000-F610-4A51-BAC4-0CDD40DC2FE4}"/>
            </c:ext>
          </c:extLst>
        </c:ser>
        <c:ser>
          <c:idx val="6"/>
          <c:order val="6"/>
          <c:tx>
            <c:v>2 Stars</c:v>
          </c:tx>
          <c:spPr>
            <a:solidFill>
              <a:srgbClr val="00206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Ratings Bar Chart'!$B$73</c:f>
              <c:strCache>
                <c:ptCount val="1"/>
                <c:pt idx="0">
                  <c:v>Condition</c:v>
                </c:pt>
              </c:strCache>
            </c:strRef>
          </c:cat>
          <c:val>
            <c:numRef>
              <c:f>'All Ratings Bar Chart'!$D$73</c:f>
              <c:numCache>
                <c:formatCode>General</c:formatCode>
                <c:ptCount val="1"/>
                <c:pt idx="0">
                  <c:v>52</c:v>
                </c:pt>
              </c:numCache>
            </c:numRef>
          </c:val>
          <c:extLst>
            <c:ext xmlns:c16="http://schemas.microsoft.com/office/drawing/2014/chart" uri="{C3380CC4-5D6E-409C-BE32-E72D297353CC}">
              <c16:uniqueId val="{00000001-F610-4A51-BAC4-0CDD40DC2FE4}"/>
            </c:ext>
          </c:extLst>
        </c:ser>
        <c:ser>
          <c:idx val="7"/>
          <c:order val="7"/>
          <c:tx>
            <c:v>3 Stars</c:v>
          </c:tx>
          <c:spPr>
            <a:solidFill>
              <a:srgbClr val="00206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Ratings Bar Chart'!$B$74</c:f>
              <c:strCache>
                <c:ptCount val="1"/>
                <c:pt idx="0">
                  <c:v>Condition</c:v>
                </c:pt>
              </c:strCache>
            </c:strRef>
          </c:cat>
          <c:val>
            <c:numRef>
              <c:f>'All Ratings Bar Chart'!$D$74</c:f>
              <c:numCache>
                <c:formatCode>General</c:formatCode>
                <c:ptCount val="1"/>
                <c:pt idx="0">
                  <c:v>97</c:v>
                </c:pt>
              </c:numCache>
            </c:numRef>
          </c:val>
          <c:extLst>
            <c:ext xmlns:c16="http://schemas.microsoft.com/office/drawing/2014/chart" uri="{C3380CC4-5D6E-409C-BE32-E72D297353CC}">
              <c16:uniqueId val="{00000002-F610-4A51-BAC4-0CDD40DC2FE4}"/>
            </c:ext>
          </c:extLst>
        </c:ser>
        <c:ser>
          <c:idx val="8"/>
          <c:order val="8"/>
          <c:tx>
            <c:v>4 Stars</c:v>
          </c:tx>
          <c:spPr>
            <a:solidFill>
              <a:srgbClr val="00206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Ratings Bar Chart'!$B$75</c:f>
              <c:strCache>
                <c:ptCount val="1"/>
                <c:pt idx="0">
                  <c:v>Condition</c:v>
                </c:pt>
              </c:strCache>
            </c:strRef>
          </c:cat>
          <c:val>
            <c:numRef>
              <c:f>'All Ratings Bar Chart'!$D$75</c:f>
              <c:numCache>
                <c:formatCode>General</c:formatCode>
                <c:ptCount val="1"/>
                <c:pt idx="0">
                  <c:v>61</c:v>
                </c:pt>
              </c:numCache>
            </c:numRef>
          </c:val>
          <c:extLst>
            <c:ext xmlns:c16="http://schemas.microsoft.com/office/drawing/2014/chart" uri="{C3380CC4-5D6E-409C-BE32-E72D297353CC}">
              <c16:uniqueId val="{00000003-F610-4A51-BAC4-0CDD40DC2FE4}"/>
            </c:ext>
          </c:extLst>
        </c:ser>
        <c:ser>
          <c:idx val="9"/>
          <c:order val="9"/>
          <c:tx>
            <c:v>5 Stars</c:v>
          </c:tx>
          <c:spPr>
            <a:solidFill>
              <a:srgbClr val="00206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Ratings Bar Chart'!$B$76</c:f>
              <c:strCache>
                <c:ptCount val="1"/>
                <c:pt idx="0">
                  <c:v>Condition</c:v>
                </c:pt>
              </c:strCache>
            </c:strRef>
          </c:cat>
          <c:val>
            <c:numRef>
              <c:f>'All Ratings Bar Chart'!$D$76</c:f>
              <c:numCache>
                <c:formatCode>General</c:formatCode>
                <c:ptCount val="1"/>
                <c:pt idx="0">
                  <c:v>30</c:v>
                </c:pt>
              </c:numCache>
            </c:numRef>
          </c:val>
          <c:extLst>
            <c:ext xmlns:c16="http://schemas.microsoft.com/office/drawing/2014/chart" uri="{C3380CC4-5D6E-409C-BE32-E72D297353CC}">
              <c16:uniqueId val="{00000004-F610-4A51-BAC4-0CDD40DC2FE4}"/>
            </c:ext>
          </c:extLst>
        </c:ser>
        <c:dLbls>
          <c:dLblPos val="outEnd"/>
          <c:showLegendKey val="0"/>
          <c:showVal val="1"/>
          <c:showCatName val="0"/>
          <c:showSerName val="0"/>
          <c:showPercent val="0"/>
          <c:showBubbleSize val="0"/>
        </c:dLbls>
        <c:gapWidth val="100"/>
        <c:overlap val="-24"/>
        <c:axId val="1"/>
        <c:axId val="2"/>
        <c:extLst>
          <c:ext xmlns:c15="http://schemas.microsoft.com/office/drawing/2012/chart" uri="{02D57815-91ED-43cb-92C2-25804820EDAC}">
            <c15:filteredBarSeries>
              <c15:ser>
                <c:idx val="0"/>
                <c:order val="0"/>
                <c:tx>
                  <c:v>1 Star</c:v>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'All Ratings Bar Chart'!$B$67</c15:sqref>
                        </c15:formulaRef>
                      </c:ext>
                    </c:extLst>
                    <c:strCache>
                      <c:ptCount val="1"/>
                      <c:pt idx="0">
                        <c:v>Sidewalks</c:v>
                      </c:pt>
                    </c:strCache>
                  </c:strRef>
                </c:cat>
                <c:val>
                  <c:numRef>
                    <c:extLst>
                      <c:ext uri="{02D57815-91ED-43cb-92C2-25804820EDAC}">
                        <c15:formulaRef>
                          <c15:sqref>'All Ratings Bar Chart'!$D$67</c15:sqref>
                        </c15:formulaRef>
                      </c:ext>
                    </c:extLst>
                    <c:numCache>
                      <c:formatCode>General</c:formatCode>
                      <c:ptCount val="1"/>
                      <c:pt idx="0">
                        <c:v>12</c:v>
                      </c:pt>
                    </c:numCache>
                  </c:numRef>
                </c:val>
                <c:extLst>
                  <c:ext xmlns:c16="http://schemas.microsoft.com/office/drawing/2014/chart" uri="{C3380CC4-5D6E-409C-BE32-E72D297353CC}">
                    <c16:uniqueId val="{00000005-F610-4A51-BAC4-0CDD40DC2FE4}"/>
                  </c:ext>
                </c:extLst>
              </c15:ser>
            </c15:filteredBarSeries>
            <c15:filteredBarSeries>
              <c15:ser>
                <c:idx val="1"/>
                <c:order val="1"/>
                <c:tx>
                  <c:v>2 Stars</c:v>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Chart'!$B$68</c15:sqref>
                        </c15:formulaRef>
                      </c:ext>
                    </c:extLst>
                    <c:strCache>
                      <c:ptCount val="1"/>
                      <c:pt idx="0">
                        <c:v>Sidewalks</c:v>
                      </c:pt>
                    </c:strCache>
                  </c:strRef>
                </c:cat>
                <c:val>
                  <c:numRef>
                    <c:extLst xmlns:c15="http://schemas.microsoft.com/office/drawing/2012/chart">
                      <c:ext xmlns:c15="http://schemas.microsoft.com/office/drawing/2012/chart" uri="{02D57815-91ED-43cb-92C2-25804820EDAC}">
                        <c15:formulaRef>
                          <c15:sqref>'All Ratings Bar Chart'!$D$68</c15:sqref>
                        </c15:formulaRef>
                      </c:ext>
                    </c:extLst>
                    <c:numCache>
                      <c:formatCode>General</c:formatCode>
                      <c:ptCount val="1"/>
                      <c:pt idx="0">
                        <c:v>20</c:v>
                      </c:pt>
                    </c:numCache>
                  </c:numRef>
                </c:val>
                <c:extLst xmlns:c15="http://schemas.microsoft.com/office/drawing/2012/chart">
                  <c:ext xmlns:c16="http://schemas.microsoft.com/office/drawing/2014/chart" uri="{C3380CC4-5D6E-409C-BE32-E72D297353CC}">
                    <c16:uniqueId val="{00000006-F610-4A51-BAC4-0CDD40DC2FE4}"/>
                  </c:ext>
                </c:extLst>
              </c15:ser>
            </c15:filteredBarSeries>
            <c15:filteredBarSeries>
              <c15:ser>
                <c:idx val="2"/>
                <c:order val="2"/>
                <c:tx>
                  <c:v>3 Stars</c:v>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Chart'!$B$69</c15:sqref>
                        </c15:formulaRef>
                      </c:ext>
                    </c:extLst>
                    <c:strCache>
                      <c:ptCount val="1"/>
                      <c:pt idx="0">
                        <c:v>Sidewalks</c:v>
                      </c:pt>
                    </c:strCache>
                  </c:strRef>
                </c:cat>
                <c:val>
                  <c:numRef>
                    <c:extLst xmlns:c15="http://schemas.microsoft.com/office/drawing/2012/chart">
                      <c:ext xmlns:c15="http://schemas.microsoft.com/office/drawing/2012/chart" uri="{02D57815-91ED-43cb-92C2-25804820EDAC}">
                        <c15:formulaRef>
                          <c15:sqref>'All Ratings Bar Chart'!$D$69</c15:sqref>
                        </c15:formulaRef>
                      </c:ext>
                    </c:extLst>
                    <c:numCache>
                      <c:formatCode>General</c:formatCode>
                      <c:ptCount val="1"/>
                      <c:pt idx="0">
                        <c:v>31</c:v>
                      </c:pt>
                    </c:numCache>
                  </c:numRef>
                </c:val>
                <c:extLst xmlns:c15="http://schemas.microsoft.com/office/drawing/2012/chart">
                  <c:ext xmlns:c16="http://schemas.microsoft.com/office/drawing/2014/chart" uri="{C3380CC4-5D6E-409C-BE32-E72D297353CC}">
                    <c16:uniqueId val="{00000007-F610-4A51-BAC4-0CDD40DC2FE4}"/>
                  </c:ext>
                </c:extLst>
              </c15:ser>
            </c15:filteredBarSeries>
            <c15:filteredBarSeries>
              <c15:ser>
                <c:idx val="3"/>
                <c:order val="3"/>
                <c:tx>
                  <c:v>4 Stars</c:v>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Chart'!$B$70</c15:sqref>
                        </c15:formulaRef>
                      </c:ext>
                    </c:extLst>
                    <c:strCache>
                      <c:ptCount val="1"/>
                      <c:pt idx="0">
                        <c:v>Sidewalks</c:v>
                      </c:pt>
                    </c:strCache>
                  </c:strRef>
                </c:cat>
                <c:val>
                  <c:numRef>
                    <c:extLst xmlns:c15="http://schemas.microsoft.com/office/drawing/2012/chart">
                      <c:ext xmlns:c15="http://schemas.microsoft.com/office/drawing/2012/chart" uri="{02D57815-91ED-43cb-92C2-25804820EDAC}">
                        <c15:formulaRef>
                          <c15:sqref>'All Ratings Bar Chart'!$D$70</c15:sqref>
                        </c15:formulaRef>
                      </c:ext>
                    </c:extLst>
                    <c:numCache>
                      <c:formatCode>General</c:formatCode>
                      <c:ptCount val="1"/>
                      <c:pt idx="0">
                        <c:v>72</c:v>
                      </c:pt>
                    </c:numCache>
                  </c:numRef>
                </c:val>
                <c:extLst xmlns:c15="http://schemas.microsoft.com/office/drawing/2012/chart">
                  <c:ext xmlns:c16="http://schemas.microsoft.com/office/drawing/2014/chart" uri="{C3380CC4-5D6E-409C-BE32-E72D297353CC}">
                    <c16:uniqueId val="{00000008-F610-4A51-BAC4-0CDD40DC2FE4}"/>
                  </c:ext>
                </c:extLst>
              </c15:ser>
            </c15:filteredBarSeries>
            <c15:filteredBarSeries>
              <c15:ser>
                <c:idx val="4"/>
                <c:order val="4"/>
                <c:tx>
                  <c:v>5 Stars</c:v>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Chart'!$B$71</c15:sqref>
                        </c15:formulaRef>
                      </c:ext>
                    </c:extLst>
                    <c:strCache>
                      <c:ptCount val="1"/>
                      <c:pt idx="0">
                        <c:v>Sidewalks</c:v>
                      </c:pt>
                    </c:strCache>
                  </c:strRef>
                </c:cat>
                <c:val>
                  <c:numRef>
                    <c:extLst xmlns:c15="http://schemas.microsoft.com/office/drawing/2012/chart">
                      <c:ext xmlns:c15="http://schemas.microsoft.com/office/drawing/2012/chart" uri="{02D57815-91ED-43cb-92C2-25804820EDAC}">
                        <c15:formulaRef>
                          <c15:sqref>'All Ratings Bar Chart'!$D$71</c15:sqref>
                        </c15:formulaRef>
                      </c:ext>
                    </c:extLst>
                    <c:numCache>
                      <c:formatCode>General</c:formatCode>
                      <c:ptCount val="1"/>
                      <c:pt idx="0">
                        <c:v>132</c:v>
                      </c:pt>
                    </c:numCache>
                  </c:numRef>
                </c:val>
                <c:extLst xmlns:c15="http://schemas.microsoft.com/office/drawing/2012/chart">
                  <c:ext xmlns:c16="http://schemas.microsoft.com/office/drawing/2014/chart" uri="{C3380CC4-5D6E-409C-BE32-E72D297353CC}">
                    <c16:uniqueId val="{00000009-F610-4A51-BAC4-0CDD40DC2FE4}"/>
                  </c:ext>
                </c:extLst>
              </c15:ser>
            </c15:filteredBarSeries>
            <c15:filteredBarSeries>
              <c15:ser>
                <c:idx val="10"/>
                <c:order val="10"/>
                <c:tx>
                  <c:v>1 Star</c:v>
                </c:tx>
                <c:spPr>
                  <a:gradFill rotWithShape="1">
                    <a:gsLst>
                      <a:gs pos="0">
                        <a:schemeClr val="accent5">
                          <a:lumMod val="60000"/>
                          <a:satMod val="103000"/>
                          <a:lumMod val="102000"/>
                          <a:tint val="94000"/>
                        </a:schemeClr>
                      </a:gs>
                      <a:gs pos="50000">
                        <a:schemeClr val="accent5">
                          <a:lumMod val="60000"/>
                          <a:satMod val="110000"/>
                          <a:lumMod val="100000"/>
                          <a:shade val="100000"/>
                        </a:schemeClr>
                      </a:gs>
                      <a:gs pos="100000">
                        <a:schemeClr val="accent5">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Chart'!$B$77</c15:sqref>
                        </c15:formulaRef>
                      </c:ext>
                    </c:extLst>
                    <c:strCache>
                      <c:ptCount val="1"/>
                      <c:pt idx="0">
                        <c:v>Connectivity</c:v>
                      </c:pt>
                    </c:strCache>
                  </c:strRef>
                </c:cat>
                <c:val>
                  <c:numRef>
                    <c:extLst xmlns:c15="http://schemas.microsoft.com/office/drawing/2012/chart">
                      <c:ext xmlns:c15="http://schemas.microsoft.com/office/drawing/2012/chart" uri="{02D57815-91ED-43cb-92C2-25804820EDAC}">
                        <c15:formulaRef>
                          <c15:sqref>'All Ratings Bar Chart'!$D$77</c15:sqref>
                        </c15:formulaRef>
                      </c:ext>
                    </c:extLst>
                    <c:numCache>
                      <c:formatCode>General</c:formatCode>
                      <c:ptCount val="1"/>
                      <c:pt idx="0">
                        <c:v>9</c:v>
                      </c:pt>
                    </c:numCache>
                  </c:numRef>
                </c:val>
                <c:extLst xmlns:c15="http://schemas.microsoft.com/office/drawing/2012/chart">
                  <c:ext xmlns:c16="http://schemas.microsoft.com/office/drawing/2014/chart" uri="{C3380CC4-5D6E-409C-BE32-E72D297353CC}">
                    <c16:uniqueId val="{0000000A-F610-4A51-BAC4-0CDD40DC2FE4}"/>
                  </c:ext>
                </c:extLst>
              </c15:ser>
            </c15:filteredBarSeries>
            <c15:filteredBarSeries>
              <c15:ser>
                <c:idx val="11"/>
                <c:order val="11"/>
                <c:tx>
                  <c:v>2 Stars</c:v>
                </c:tx>
                <c:spPr>
                  <a:gradFill rotWithShape="1">
                    <a:gsLst>
                      <a:gs pos="0">
                        <a:schemeClr val="accent6">
                          <a:lumMod val="60000"/>
                          <a:satMod val="103000"/>
                          <a:lumMod val="102000"/>
                          <a:tint val="94000"/>
                        </a:schemeClr>
                      </a:gs>
                      <a:gs pos="50000">
                        <a:schemeClr val="accent6">
                          <a:lumMod val="60000"/>
                          <a:satMod val="110000"/>
                          <a:lumMod val="100000"/>
                          <a:shade val="100000"/>
                        </a:schemeClr>
                      </a:gs>
                      <a:gs pos="100000">
                        <a:schemeClr val="accent6">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Chart'!$B$78</c15:sqref>
                        </c15:formulaRef>
                      </c:ext>
                    </c:extLst>
                    <c:strCache>
                      <c:ptCount val="1"/>
                      <c:pt idx="0">
                        <c:v>Connectivity</c:v>
                      </c:pt>
                    </c:strCache>
                  </c:strRef>
                </c:cat>
                <c:val>
                  <c:numRef>
                    <c:extLst xmlns:c15="http://schemas.microsoft.com/office/drawing/2012/chart">
                      <c:ext xmlns:c15="http://schemas.microsoft.com/office/drawing/2012/chart" uri="{02D57815-91ED-43cb-92C2-25804820EDAC}">
                        <c15:formulaRef>
                          <c15:sqref>'All Ratings Bar Chart'!$D$78</c15:sqref>
                        </c15:formulaRef>
                      </c:ext>
                    </c:extLst>
                    <c:numCache>
                      <c:formatCode>General</c:formatCode>
                      <c:ptCount val="1"/>
                      <c:pt idx="0">
                        <c:v>19</c:v>
                      </c:pt>
                    </c:numCache>
                  </c:numRef>
                </c:val>
                <c:extLst xmlns:c15="http://schemas.microsoft.com/office/drawing/2012/chart">
                  <c:ext xmlns:c16="http://schemas.microsoft.com/office/drawing/2014/chart" uri="{C3380CC4-5D6E-409C-BE32-E72D297353CC}">
                    <c16:uniqueId val="{0000000B-F610-4A51-BAC4-0CDD40DC2FE4}"/>
                  </c:ext>
                </c:extLst>
              </c15:ser>
            </c15:filteredBarSeries>
            <c15:filteredBarSeries>
              <c15:ser>
                <c:idx val="12"/>
                <c:order val="12"/>
                <c:tx>
                  <c:v>3 Stars</c:v>
                </c:tx>
                <c:spPr>
                  <a:gradFill rotWithShape="1">
                    <a:gsLst>
                      <a:gs pos="0">
                        <a:schemeClr val="accent1">
                          <a:lumMod val="80000"/>
                          <a:lumOff val="20000"/>
                          <a:satMod val="103000"/>
                          <a:lumMod val="102000"/>
                          <a:tint val="94000"/>
                        </a:schemeClr>
                      </a:gs>
                      <a:gs pos="50000">
                        <a:schemeClr val="accent1">
                          <a:lumMod val="80000"/>
                          <a:lumOff val="20000"/>
                          <a:satMod val="110000"/>
                          <a:lumMod val="100000"/>
                          <a:shade val="100000"/>
                        </a:schemeClr>
                      </a:gs>
                      <a:gs pos="100000">
                        <a:schemeClr val="accent1">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Chart'!$B$79</c15:sqref>
                        </c15:formulaRef>
                      </c:ext>
                    </c:extLst>
                    <c:strCache>
                      <c:ptCount val="1"/>
                      <c:pt idx="0">
                        <c:v>Connectivity</c:v>
                      </c:pt>
                    </c:strCache>
                  </c:strRef>
                </c:cat>
                <c:val>
                  <c:numRef>
                    <c:extLst xmlns:c15="http://schemas.microsoft.com/office/drawing/2012/chart">
                      <c:ext xmlns:c15="http://schemas.microsoft.com/office/drawing/2012/chart" uri="{02D57815-91ED-43cb-92C2-25804820EDAC}">
                        <c15:formulaRef>
                          <c15:sqref>'All Ratings Bar Chart'!$D$79</c15:sqref>
                        </c15:formulaRef>
                      </c:ext>
                    </c:extLst>
                    <c:numCache>
                      <c:formatCode>General</c:formatCode>
                      <c:ptCount val="1"/>
                      <c:pt idx="0">
                        <c:v>48</c:v>
                      </c:pt>
                    </c:numCache>
                  </c:numRef>
                </c:val>
                <c:extLst xmlns:c15="http://schemas.microsoft.com/office/drawing/2012/chart">
                  <c:ext xmlns:c16="http://schemas.microsoft.com/office/drawing/2014/chart" uri="{C3380CC4-5D6E-409C-BE32-E72D297353CC}">
                    <c16:uniqueId val="{0000000C-F610-4A51-BAC4-0CDD40DC2FE4}"/>
                  </c:ext>
                </c:extLst>
              </c15:ser>
            </c15:filteredBarSeries>
            <c15:filteredBarSeries>
              <c15:ser>
                <c:idx val="13"/>
                <c:order val="13"/>
                <c:tx>
                  <c:v>4 Stars</c:v>
                </c:tx>
                <c:spPr>
                  <a:gradFill rotWithShape="1">
                    <a:gsLst>
                      <a:gs pos="0">
                        <a:schemeClr val="accent2">
                          <a:lumMod val="80000"/>
                          <a:lumOff val="20000"/>
                          <a:satMod val="103000"/>
                          <a:lumMod val="102000"/>
                          <a:tint val="94000"/>
                        </a:schemeClr>
                      </a:gs>
                      <a:gs pos="50000">
                        <a:schemeClr val="accent2">
                          <a:lumMod val="80000"/>
                          <a:lumOff val="20000"/>
                          <a:satMod val="110000"/>
                          <a:lumMod val="100000"/>
                          <a:shade val="100000"/>
                        </a:schemeClr>
                      </a:gs>
                      <a:gs pos="100000">
                        <a:schemeClr val="accent2">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Chart'!$B$80</c15:sqref>
                        </c15:formulaRef>
                      </c:ext>
                    </c:extLst>
                    <c:strCache>
                      <c:ptCount val="1"/>
                      <c:pt idx="0">
                        <c:v>Connectivity</c:v>
                      </c:pt>
                    </c:strCache>
                  </c:strRef>
                </c:cat>
                <c:val>
                  <c:numRef>
                    <c:extLst xmlns:c15="http://schemas.microsoft.com/office/drawing/2012/chart">
                      <c:ext xmlns:c15="http://schemas.microsoft.com/office/drawing/2012/chart" uri="{02D57815-91ED-43cb-92C2-25804820EDAC}">
                        <c15:formulaRef>
                          <c15:sqref>'All Ratings Bar Chart'!$D$80</c15:sqref>
                        </c15:formulaRef>
                      </c:ext>
                    </c:extLst>
                    <c:numCache>
                      <c:formatCode>General</c:formatCode>
                      <c:ptCount val="1"/>
                      <c:pt idx="0">
                        <c:v>53</c:v>
                      </c:pt>
                    </c:numCache>
                  </c:numRef>
                </c:val>
                <c:extLst xmlns:c15="http://schemas.microsoft.com/office/drawing/2012/chart">
                  <c:ext xmlns:c16="http://schemas.microsoft.com/office/drawing/2014/chart" uri="{C3380CC4-5D6E-409C-BE32-E72D297353CC}">
                    <c16:uniqueId val="{0000000D-F610-4A51-BAC4-0CDD40DC2FE4}"/>
                  </c:ext>
                </c:extLst>
              </c15:ser>
            </c15:filteredBarSeries>
            <c15:filteredBarSeries>
              <c15:ser>
                <c:idx val="14"/>
                <c:order val="14"/>
                <c:tx>
                  <c:v>5 Stars</c:v>
                </c:tx>
                <c:spPr>
                  <a:gradFill rotWithShape="1">
                    <a:gsLst>
                      <a:gs pos="0">
                        <a:schemeClr val="accent3">
                          <a:lumMod val="80000"/>
                          <a:lumOff val="20000"/>
                          <a:satMod val="103000"/>
                          <a:lumMod val="102000"/>
                          <a:tint val="94000"/>
                        </a:schemeClr>
                      </a:gs>
                      <a:gs pos="50000">
                        <a:schemeClr val="accent3">
                          <a:lumMod val="80000"/>
                          <a:lumOff val="20000"/>
                          <a:satMod val="110000"/>
                          <a:lumMod val="100000"/>
                          <a:shade val="100000"/>
                        </a:schemeClr>
                      </a:gs>
                      <a:gs pos="100000">
                        <a:schemeClr val="accent3">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Chart'!$B$81</c15:sqref>
                        </c15:formulaRef>
                      </c:ext>
                    </c:extLst>
                    <c:strCache>
                      <c:ptCount val="1"/>
                      <c:pt idx="0">
                        <c:v>Connectivity</c:v>
                      </c:pt>
                    </c:strCache>
                  </c:strRef>
                </c:cat>
                <c:val>
                  <c:numRef>
                    <c:extLst xmlns:c15="http://schemas.microsoft.com/office/drawing/2012/chart">
                      <c:ext xmlns:c15="http://schemas.microsoft.com/office/drawing/2012/chart" uri="{02D57815-91ED-43cb-92C2-25804820EDAC}">
                        <c15:formulaRef>
                          <c15:sqref>'All Ratings Bar Chart'!$D$81</c15:sqref>
                        </c15:formulaRef>
                      </c:ext>
                    </c:extLst>
                    <c:numCache>
                      <c:formatCode>General</c:formatCode>
                      <c:ptCount val="1"/>
                      <c:pt idx="0">
                        <c:v>135</c:v>
                      </c:pt>
                    </c:numCache>
                  </c:numRef>
                </c:val>
                <c:extLst xmlns:c15="http://schemas.microsoft.com/office/drawing/2012/chart">
                  <c:ext xmlns:c16="http://schemas.microsoft.com/office/drawing/2014/chart" uri="{C3380CC4-5D6E-409C-BE32-E72D297353CC}">
                    <c16:uniqueId val="{0000000E-F610-4A51-BAC4-0CDD40DC2FE4}"/>
                  </c:ext>
                </c:extLst>
              </c15:ser>
            </c15:filteredBarSeries>
          </c:ext>
        </c:extLst>
      </c:barChart>
      <c:catAx>
        <c:axId val="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
        <c:crosses val="autoZero"/>
        <c:auto val="1"/>
        <c:lblAlgn val="ctr"/>
        <c:lblOffset val="100"/>
        <c:noMultiLvlLbl val="1"/>
      </c:catAx>
      <c:valAx>
        <c:axId val="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
        <c:crosses val="autoZero"/>
        <c:crossBetween val="between"/>
      </c:valAx>
      <c:spPr>
        <a:noFill/>
        <a:ln>
          <a:noFill/>
        </a:ln>
        <a:effectLst/>
      </c:spPr>
    </c:plotArea>
    <c:legend>
      <c:legendPos val="b"/>
      <c:layout>
        <c:manualLayout>
          <c:xMode val="edge"/>
          <c:yMode val="edge"/>
          <c:x val="8.9262489768658707E-2"/>
          <c:y val="0.80100822882647216"/>
          <c:w val="0.77219544840550847"/>
          <c:h val="9.106437656632818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1"/>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708381167690278E-2"/>
          <c:y val="6.1087248069761027E-2"/>
          <c:w val="0.87693117809677967"/>
          <c:h val="0.68304944743807428"/>
        </c:manualLayout>
      </c:layout>
      <c:barChart>
        <c:barDir val="col"/>
        <c:grouping val="clustered"/>
        <c:varyColors val="0"/>
        <c:ser>
          <c:idx val="0"/>
          <c:order val="0"/>
          <c:tx>
            <c:v>1 Star</c:v>
          </c:tx>
          <c:spPr>
            <a:solidFill>
              <a:srgbClr val="00206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Ratings Bar Chart'!$B$67</c:f>
              <c:strCache>
                <c:ptCount val="1"/>
                <c:pt idx="0">
                  <c:v>Sidewalks</c:v>
                </c:pt>
              </c:strCache>
            </c:strRef>
          </c:cat>
          <c:val>
            <c:numRef>
              <c:f>'All Ratings Bar Chart'!$D$67</c:f>
              <c:numCache>
                <c:formatCode>General</c:formatCode>
                <c:ptCount val="1"/>
                <c:pt idx="0">
                  <c:v>12</c:v>
                </c:pt>
              </c:numCache>
            </c:numRef>
          </c:val>
          <c:extLst>
            <c:ext xmlns:c16="http://schemas.microsoft.com/office/drawing/2014/chart" uri="{C3380CC4-5D6E-409C-BE32-E72D297353CC}">
              <c16:uniqueId val="{00000000-705A-4D67-A8EA-33332429BE66}"/>
            </c:ext>
          </c:extLst>
        </c:ser>
        <c:ser>
          <c:idx val="1"/>
          <c:order val="1"/>
          <c:tx>
            <c:v>2 Stars</c:v>
          </c:tx>
          <c:spPr>
            <a:solidFill>
              <a:srgbClr val="00206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Ratings Bar Chart'!$B$68</c:f>
              <c:strCache>
                <c:ptCount val="1"/>
                <c:pt idx="0">
                  <c:v>Sidewalks</c:v>
                </c:pt>
              </c:strCache>
            </c:strRef>
          </c:cat>
          <c:val>
            <c:numRef>
              <c:f>'All Ratings Bar Chart'!$D$68</c:f>
              <c:numCache>
                <c:formatCode>General</c:formatCode>
                <c:ptCount val="1"/>
                <c:pt idx="0">
                  <c:v>20</c:v>
                </c:pt>
              </c:numCache>
            </c:numRef>
          </c:val>
          <c:extLst>
            <c:ext xmlns:c16="http://schemas.microsoft.com/office/drawing/2014/chart" uri="{C3380CC4-5D6E-409C-BE32-E72D297353CC}">
              <c16:uniqueId val="{00000001-705A-4D67-A8EA-33332429BE66}"/>
            </c:ext>
          </c:extLst>
        </c:ser>
        <c:ser>
          <c:idx val="2"/>
          <c:order val="2"/>
          <c:tx>
            <c:v>3 Stars</c:v>
          </c:tx>
          <c:spPr>
            <a:solidFill>
              <a:srgbClr val="00206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Ratings Bar Chart'!$B$69</c:f>
              <c:strCache>
                <c:ptCount val="1"/>
                <c:pt idx="0">
                  <c:v>Sidewalks</c:v>
                </c:pt>
              </c:strCache>
            </c:strRef>
          </c:cat>
          <c:val>
            <c:numRef>
              <c:f>'All Ratings Bar Chart'!$D$69</c:f>
              <c:numCache>
                <c:formatCode>General</c:formatCode>
                <c:ptCount val="1"/>
                <c:pt idx="0">
                  <c:v>31</c:v>
                </c:pt>
              </c:numCache>
            </c:numRef>
          </c:val>
          <c:extLst>
            <c:ext xmlns:c16="http://schemas.microsoft.com/office/drawing/2014/chart" uri="{C3380CC4-5D6E-409C-BE32-E72D297353CC}">
              <c16:uniqueId val="{00000002-705A-4D67-A8EA-33332429BE66}"/>
            </c:ext>
          </c:extLst>
        </c:ser>
        <c:ser>
          <c:idx val="3"/>
          <c:order val="3"/>
          <c:tx>
            <c:v>4 Stars</c:v>
          </c:tx>
          <c:spPr>
            <a:solidFill>
              <a:srgbClr val="00206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Ratings Bar Chart'!$B$70</c:f>
              <c:strCache>
                <c:ptCount val="1"/>
                <c:pt idx="0">
                  <c:v>Sidewalks</c:v>
                </c:pt>
              </c:strCache>
            </c:strRef>
          </c:cat>
          <c:val>
            <c:numRef>
              <c:f>'All Ratings Bar Chart'!$D$70</c:f>
              <c:numCache>
                <c:formatCode>General</c:formatCode>
                <c:ptCount val="1"/>
                <c:pt idx="0">
                  <c:v>72</c:v>
                </c:pt>
              </c:numCache>
            </c:numRef>
          </c:val>
          <c:extLst>
            <c:ext xmlns:c16="http://schemas.microsoft.com/office/drawing/2014/chart" uri="{C3380CC4-5D6E-409C-BE32-E72D297353CC}">
              <c16:uniqueId val="{00000003-705A-4D67-A8EA-33332429BE66}"/>
            </c:ext>
          </c:extLst>
        </c:ser>
        <c:ser>
          <c:idx val="4"/>
          <c:order val="4"/>
          <c:tx>
            <c:v>5 Stars</c:v>
          </c:tx>
          <c:spPr>
            <a:solidFill>
              <a:srgbClr val="00206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Ratings Bar Chart'!$B$71</c:f>
              <c:strCache>
                <c:ptCount val="1"/>
                <c:pt idx="0">
                  <c:v>Sidewalks</c:v>
                </c:pt>
              </c:strCache>
            </c:strRef>
          </c:cat>
          <c:val>
            <c:numRef>
              <c:f>'All Ratings Bar Chart'!$D$71</c:f>
              <c:numCache>
                <c:formatCode>General</c:formatCode>
                <c:ptCount val="1"/>
                <c:pt idx="0">
                  <c:v>132</c:v>
                </c:pt>
              </c:numCache>
            </c:numRef>
          </c:val>
          <c:extLst>
            <c:ext xmlns:c16="http://schemas.microsoft.com/office/drawing/2014/chart" uri="{C3380CC4-5D6E-409C-BE32-E72D297353CC}">
              <c16:uniqueId val="{00000004-705A-4D67-A8EA-33332429BE66}"/>
            </c:ext>
          </c:extLst>
        </c:ser>
        <c:dLbls>
          <c:dLblPos val="outEnd"/>
          <c:showLegendKey val="0"/>
          <c:showVal val="1"/>
          <c:showCatName val="0"/>
          <c:showSerName val="0"/>
          <c:showPercent val="0"/>
          <c:showBubbleSize val="0"/>
        </c:dLbls>
        <c:gapWidth val="100"/>
        <c:overlap val="-24"/>
        <c:axId val="1"/>
        <c:axId val="2"/>
        <c:extLst>
          <c:ext xmlns:c15="http://schemas.microsoft.com/office/drawing/2012/chart" uri="{02D57815-91ED-43cb-92C2-25804820EDAC}">
            <c15:filteredBarSeries>
              <c15:ser>
                <c:idx val="5"/>
                <c:order val="5"/>
                <c:tx>
                  <c:v>1 Star</c:v>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'All Ratings Bar Chart'!$B$72</c15:sqref>
                        </c15:formulaRef>
                      </c:ext>
                    </c:extLst>
                    <c:strCache>
                      <c:ptCount val="1"/>
                      <c:pt idx="0">
                        <c:v>Condition</c:v>
                      </c:pt>
                    </c:strCache>
                  </c:strRef>
                </c:cat>
                <c:val>
                  <c:numRef>
                    <c:extLst>
                      <c:ext uri="{02D57815-91ED-43cb-92C2-25804820EDAC}">
                        <c15:formulaRef>
                          <c15:sqref>'All Ratings Bar Chart'!$D$72</c15:sqref>
                        </c15:formulaRef>
                      </c:ext>
                    </c:extLst>
                    <c:numCache>
                      <c:formatCode>General</c:formatCode>
                      <c:ptCount val="1"/>
                      <c:pt idx="0">
                        <c:v>27</c:v>
                      </c:pt>
                    </c:numCache>
                  </c:numRef>
                </c:val>
                <c:extLst>
                  <c:ext xmlns:c16="http://schemas.microsoft.com/office/drawing/2014/chart" uri="{C3380CC4-5D6E-409C-BE32-E72D297353CC}">
                    <c16:uniqueId val="{00000005-705A-4D67-A8EA-33332429BE66}"/>
                  </c:ext>
                </c:extLst>
              </c15:ser>
            </c15:filteredBarSeries>
            <c15:filteredBarSeries>
              <c15:ser>
                <c:idx val="6"/>
                <c:order val="6"/>
                <c:tx>
                  <c:v>2 Stars</c:v>
                </c:tx>
                <c:spPr>
                  <a:gradFill rotWithShape="1">
                    <a:gsLst>
                      <a:gs pos="0">
                        <a:schemeClr val="accent1">
                          <a:lumMod val="60000"/>
                          <a:satMod val="103000"/>
                          <a:lumMod val="102000"/>
                          <a:tint val="94000"/>
                        </a:schemeClr>
                      </a:gs>
                      <a:gs pos="50000">
                        <a:schemeClr val="accent1">
                          <a:lumMod val="60000"/>
                          <a:satMod val="110000"/>
                          <a:lumMod val="100000"/>
                          <a:shade val="100000"/>
                        </a:schemeClr>
                      </a:gs>
                      <a:gs pos="100000">
                        <a:schemeClr val="accent1">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Chart'!$B$73</c15:sqref>
                        </c15:formulaRef>
                      </c:ext>
                    </c:extLst>
                    <c:strCache>
                      <c:ptCount val="1"/>
                      <c:pt idx="0">
                        <c:v>Condition</c:v>
                      </c:pt>
                    </c:strCache>
                  </c:strRef>
                </c:cat>
                <c:val>
                  <c:numRef>
                    <c:extLst xmlns:c15="http://schemas.microsoft.com/office/drawing/2012/chart">
                      <c:ext xmlns:c15="http://schemas.microsoft.com/office/drawing/2012/chart" uri="{02D57815-91ED-43cb-92C2-25804820EDAC}">
                        <c15:formulaRef>
                          <c15:sqref>'All Ratings Bar Chart'!$D$73</c15:sqref>
                        </c15:formulaRef>
                      </c:ext>
                    </c:extLst>
                    <c:numCache>
                      <c:formatCode>General</c:formatCode>
                      <c:ptCount val="1"/>
                      <c:pt idx="0">
                        <c:v>52</c:v>
                      </c:pt>
                    </c:numCache>
                  </c:numRef>
                </c:val>
                <c:extLst xmlns:c15="http://schemas.microsoft.com/office/drawing/2012/chart">
                  <c:ext xmlns:c16="http://schemas.microsoft.com/office/drawing/2014/chart" uri="{C3380CC4-5D6E-409C-BE32-E72D297353CC}">
                    <c16:uniqueId val="{00000006-705A-4D67-A8EA-33332429BE66}"/>
                  </c:ext>
                </c:extLst>
              </c15:ser>
            </c15:filteredBarSeries>
            <c15:filteredBarSeries>
              <c15:ser>
                <c:idx val="7"/>
                <c:order val="7"/>
                <c:tx>
                  <c:v>3 Stars</c:v>
                </c:tx>
                <c:spPr>
                  <a:gradFill rotWithShape="1">
                    <a:gsLst>
                      <a:gs pos="0">
                        <a:schemeClr val="accent2">
                          <a:lumMod val="60000"/>
                          <a:satMod val="103000"/>
                          <a:lumMod val="102000"/>
                          <a:tint val="94000"/>
                        </a:schemeClr>
                      </a:gs>
                      <a:gs pos="50000">
                        <a:schemeClr val="accent2">
                          <a:lumMod val="60000"/>
                          <a:satMod val="110000"/>
                          <a:lumMod val="100000"/>
                          <a:shade val="100000"/>
                        </a:schemeClr>
                      </a:gs>
                      <a:gs pos="100000">
                        <a:schemeClr val="accent2">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Chart'!$B$74</c15:sqref>
                        </c15:formulaRef>
                      </c:ext>
                    </c:extLst>
                    <c:strCache>
                      <c:ptCount val="1"/>
                      <c:pt idx="0">
                        <c:v>Condition</c:v>
                      </c:pt>
                    </c:strCache>
                  </c:strRef>
                </c:cat>
                <c:val>
                  <c:numRef>
                    <c:extLst xmlns:c15="http://schemas.microsoft.com/office/drawing/2012/chart">
                      <c:ext xmlns:c15="http://schemas.microsoft.com/office/drawing/2012/chart" uri="{02D57815-91ED-43cb-92C2-25804820EDAC}">
                        <c15:formulaRef>
                          <c15:sqref>'All Ratings Bar Chart'!$D$74</c15:sqref>
                        </c15:formulaRef>
                      </c:ext>
                    </c:extLst>
                    <c:numCache>
                      <c:formatCode>General</c:formatCode>
                      <c:ptCount val="1"/>
                      <c:pt idx="0">
                        <c:v>97</c:v>
                      </c:pt>
                    </c:numCache>
                  </c:numRef>
                </c:val>
                <c:extLst xmlns:c15="http://schemas.microsoft.com/office/drawing/2012/chart">
                  <c:ext xmlns:c16="http://schemas.microsoft.com/office/drawing/2014/chart" uri="{C3380CC4-5D6E-409C-BE32-E72D297353CC}">
                    <c16:uniqueId val="{00000007-705A-4D67-A8EA-33332429BE66}"/>
                  </c:ext>
                </c:extLst>
              </c15:ser>
            </c15:filteredBarSeries>
            <c15:filteredBarSeries>
              <c15:ser>
                <c:idx val="8"/>
                <c:order val="8"/>
                <c:tx>
                  <c:v>4 Stars</c:v>
                </c:tx>
                <c:spPr>
                  <a:gradFill rotWithShape="1">
                    <a:gsLst>
                      <a:gs pos="0">
                        <a:schemeClr val="accent3">
                          <a:lumMod val="60000"/>
                          <a:satMod val="103000"/>
                          <a:lumMod val="102000"/>
                          <a:tint val="94000"/>
                        </a:schemeClr>
                      </a:gs>
                      <a:gs pos="50000">
                        <a:schemeClr val="accent3">
                          <a:lumMod val="60000"/>
                          <a:satMod val="110000"/>
                          <a:lumMod val="100000"/>
                          <a:shade val="100000"/>
                        </a:schemeClr>
                      </a:gs>
                      <a:gs pos="100000">
                        <a:schemeClr val="accent3">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Chart'!$B$75</c15:sqref>
                        </c15:formulaRef>
                      </c:ext>
                    </c:extLst>
                    <c:strCache>
                      <c:ptCount val="1"/>
                      <c:pt idx="0">
                        <c:v>Condition</c:v>
                      </c:pt>
                    </c:strCache>
                  </c:strRef>
                </c:cat>
                <c:val>
                  <c:numRef>
                    <c:extLst xmlns:c15="http://schemas.microsoft.com/office/drawing/2012/chart">
                      <c:ext xmlns:c15="http://schemas.microsoft.com/office/drawing/2012/chart" uri="{02D57815-91ED-43cb-92C2-25804820EDAC}">
                        <c15:formulaRef>
                          <c15:sqref>'All Ratings Bar Chart'!$D$75</c15:sqref>
                        </c15:formulaRef>
                      </c:ext>
                    </c:extLst>
                    <c:numCache>
                      <c:formatCode>General</c:formatCode>
                      <c:ptCount val="1"/>
                      <c:pt idx="0">
                        <c:v>61</c:v>
                      </c:pt>
                    </c:numCache>
                  </c:numRef>
                </c:val>
                <c:extLst xmlns:c15="http://schemas.microsoft.com/office/drawing/2012/chart">
                  <c:ext xmlns:c16="http://schemas.microsoft.com/office/drawing/2014/chart" uri="{C3380CC4-5D6E-409C-BE32-E72D297353CC}">
                    <c16:uniqueId val="{00000008-705A-4D67-A8EA-33332429BE66}"/>
                  </c:ext>
                </c:extLst>
              </c15:ser>
            </c15:filteredBarSeries>
            <c15:filteredBarSeries>
              <c15:ser>
                <c:idx val="9"/>
                <c:order val="9"/>
                <c:tx>
                  <c:v>5 Stars</c:v>
                </c:tx>
                <c:spPr>
                  <a:gradFill rotWithShape="1">
                    <a:gsLst>
                      <a:gs pos="0">
                        <a:schemeClr val="accent4">
                          <a:lumMod val="60000"/>
                          <a:satMod val="103000"/>
                          <a:lumMod val="102000"/>
                          <a:tint val="94000"/>
                        </a:schemeClr>
                      </a:gs>
                      <a:gs pos="50000">
                        <a:schemeClr val="accent4">
                          <a:lumMod val="60000"/>
                          <a:satMod val="110000"/>
                          <a:lumMod val="100000"/>
                          <a:shade val="100000"/>
                        </a:schemeClr>
                      </a:gs>
                      <a:gs pos="100000">
                        <a:schemeClr val="accent4">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Chart'!$B$76</c15:sqref>
                        </c15:formulaRef>
                      </c:ext>
                    </c:extLst>
                    <c:strCache>
                      <c:ptCount val="1"/>
                      <c:pt idx="0">
                        <c:v>Condition</c:v>
                      </c:pt>
                    </c:strCache>
                  </c:strRef>
                </c:cat>
                <c:val>
                  <c:numRef>
                    <c:extLst xmlns:c15="http://schemas.microsoft.com/office/drawing/2012/chart">
                      <c:ext xmlns:c15="http://schemas.microsoft.com/office/drawing/2012/chart" uri="{02D57815-91ED-43cb-92C2-25804820EDAC}">
                        <c15:formulaRef>
                          <c15:sqref>'All Ratings Bar Chart'!$D$76</c15:sqref>
                        </c15:formulaRef>
                      </c:ext>
                    </c:extLst>
                    <c:numCache>
                      <c:formatCode>General</c:formatCode>
                      <c:ptCount val="1"/>
                      <c:pt idx="0">
                        <c:v>30</c:v>
                      </c:pt>
                    </c:numCache>
                  </c:numRef>
                </c:val>
                <c:extLst xmlns:c15="http://schemas.microsoft.com/office/drawing/2012/chart">
                  <c:ext xmlns:c16="http://schemas.microsoft.com/office/drawing/2014/chart" uri="{C3380CC4-5D6E-409C-BE32-E72D297353CC}">
                    <c16:uniqueId val="{00000009-705A-4D67-A8EA-33332429BE66}"/>
                  </c:ext>
                </c:extLst>
              </c15:ser>
            </c15:filteredBarSeries>
            <c15:filteredBarSeries>
              <c15:ser>
                <c:idx val="10"/>
                <c:order val="10"/>
                <c:tx>
                  <c:v>1 Star</c:v>
                </c:tx>
                <c:spPr>
                  <a:gradFill rotWithShape="1">
                    <a:gsLst>
                      <a:gs pos="0">
                        <a:schemeClr val="accent5">
                          <a:lumMod val="60000"/>
                          <a:satMod val="103000"/>
                          <a:lumMod val="102000"/>
                          <a:tint val="94000"/>
                        </a:schemeClr>
                      </a:gs>
                      <a:gs pos="50000">
                        <a:schemeClr val="accent5">
                          <a:lumMod val="60000"/>
                          <a:satMod val="110000"/>
                          <a:lumMod val="100000"/>
                          <a:shade val="100000"/>
                        </a:schemeClr>
                      </a:gs>
                      <a:gs pos="100000">
                        <a:schemeClr val="accent5">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Chart'!$B$77</c15:sqref>
                        </c15:formulaRef>
                      </c:ext>
                    </c:extLst>
                    <c:strCache>
                      <c:ptCount val="1"/>
                      <c:pt idx="0">
                        <c:v>Connectivity</c:v>
                      </c:pt>
                    </c:strCache>
                  </c:strRef>
                </c:cat>
                <c:val>
                  <c:numRef>
                    <c:extLst xmlns:c15="http://schemas.microsoft.com/office/drawing/2012/chart">
                      <c:ext xmlns:c15="http://schemas.microsoft.com/office/drawing/2012/chart" uri="{02D57815-91ED-43cb-92C2-25804820EDAC}">
                        <c15:formulaRef>
                          <c15:sqref>'All Ratings Bar Chart'!$D$77</c15:sqref>
                        </c15:formulaRef>
                      </c:ext>
                    </c:extLst>
                    <c:numCache>
                      <c:formatCode>General</c:formatCode>
                      <c:ptCount val="1"/>
                      <c:pt idx="0">
                        <c:v>9</c:v>
                      </c:pt>
                    </c:numCache>
                  </c:numRef>
                </c:val>
                <c:extLst xmlns:c15="http://schemas.microsoft.com/office/drawing/2012/chart">
                  <c:ext xmlns:c16="http://schemas.microsoft.com/office/drawing/2014/chart" uri="{C3380CC4-5D6E-409C-BE32-E72D297353CC}">
                    <c16:uniqueId val="{0000000A-705A-4D67-A8EA-33332429BE66}"/>
                  </c:ext>
                </c:extLst>
              </c15:ser>
            </c15:filteredBarSeries>
            <c15:filteredBarSeries>
              <c15:ser>
                <c:idx val="11"/>
                <c:order val="11"/>
                <c:tx>
                  <c:v>2 Stars</c:v>
                </c:tx>
                <c:spPr>
                  <a:gradFill rotWithShape="1">
                    <a:gsLst>
                      <a:gs pos="0">
                        <a:schemeClr val="accent6">
                          <a:lumMod val="60000"/>
                          <a:satMod val="103000"/>
                          <a:lumMod val="102000"/>
                          <a:tint val="94000"/>
                        </a:schemeClr>
                      </a:gs>
                      <a:gs pos="50000">
                        <a:schemeClr val="accent6">
                          <a:lumMod val="60000"/>
                          <a:satMod val="110000"/>
                          <a:lumMod val="100000"/>
                          <a:shade val="100000"/>
                        </a:schemeClr>
                      </a:gs>
                      <a:gs pos="100000">
                        <a:schemeClr val="accent6">
                          <a:lumMod val="6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Chart'!$B$78</c15:sqref>
                        </c15:formulaRef>
                      </c:ext>
                    </c:extLst>
                    <c:strCache>
                      <c:ptCount val="1"/>
                      <c:pt idx="0">
                        <c:v>Connectivity</c:v>
                      </c:pt>
                    </c:strCache>
                  </c:strRef>
                </c:cat>
                <c:val>
                  <c:numRef>
                    <c:extLst xmlns:c15="http://schemas.microsoft.com/office/drawing/2012/chart">
                      <c:ext xmlns:c15="http://schemas.microsoft.com/office/drawing/2012/chart" uri="{02D57815-91ED-43cb-92C2-25804820EDAC}">
                        <c15:formulaRef>
                          <c15:sqref>'All Ratings Bar Chart'!$D$78</c15:sqref>
                        </c15:formulaRef>
                      </c:ext>
                    </c:extLst>
                    <c:numCache>
                      <c:formatCode>General</c:formatCode>
                      <c:ptCount val="1"/>
                      <c:pt idx="0">
                        <c:v>19</c:v>
                      </c:pt>
                    </c:numCache>
                  </c:numRef>
                </c:val>
                <c:extLst xmlns:c15="http://schemas.microsoft.com/office/drawing/2012/chart">
                  <c:ext xmlns:c16="http://schemas.microsoft.com/office/drawing/2014/chart" uri="{C3380CC4-5D6E-409C-BE32-E72D297353CC}">
                    <c16:uniqueId val="{0000000B-705A-4D67-A8EA-33332429BE66}"/>
                  </c:ext>
                </c:extLst>
              </c15:ser>
            </c15:filteredBarSeries>
            <c15:filteredBarSeries>
              <c15:ser>
                <c:idx val="12"/>
                <c:order val="12"/>
                <c:tx>
                  <c:v>3 Stars</c:v>
                </c:tx>
                <c:spPr>
                  <a:gradFill rotWithShape="1">
                    <a:gsLst>
                      <a:gs pos="0">
                        <a:schemeClr val="accent1">
                          <a:lumMod val="80000"/>
                          <a:lumOff val="20000"/>
                          <a:satMod val="103000"/>
                          <a:lumMod val="102000"/>
                          <a:tint val="94000"/>
                        </a:schemeClr>
                      </a:gs>
                      <a:gs pos="50000">
                        <a:schemeClr val="accent1">
                          <a:lumMod val="80000"/>
                          <a:lumOff val="20000"/>
                          <a:satMod val="110000"/>
                          <a:lumMod val="100000"/>
                          <a:shade val="100000"/>
                        </a:schemeClr>
                      </a:gs>
                      <a:gs pos="100000">
                        <a:schemeClr val="accent1">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Chart'!$B$79</c15:sqref>
                        </c15:formulaRef>
                      </c:ext>
                    </c:extLst>
                    <c:strCache>
                      <c:ptCount val="1"/>
                      <c:pt idx="0">
                        <c:v>Connectivity</c:v>
                      </c:pt>
                    </c:strCache>
                  </c:strRef>
                </c:cat>
                <c:val>
                  <c:numRef>
                    <c:extLst xmlns:c15="http://schemas.microsoft.com/office/drawing/2012/chart">
                      <c:ext xmlns:c15="http://schemas.microsoft.com/office/drawing/2012/chart" uri="{02D57815-91ED-43cb-92C2-25804820EDAC}">
                        <c15:formulaRef>
                          <c15:sqref>'All Ratings Bar Chart'!$D$79</c15:sqref>
                        </c15:formulaRef>
                      </c:ext>
                    </c:extLst>
                    <c:numCache>
                      <c:formatCode>General</c:formatCode>
                      <c:ptCount val="1"/>
                      <c:pt idx="0">
                        <c:v>48</c:v>
                      </c:pt>
                    </c:numCache>
                  </c:numRef>
                </c:val>
                <c:extLst xmlns:c15="http://schemas.microsoft.com/office/drawing/2012/chart">
                  <c:ext xmlns:c16="http://schemas.microsoft.com/office/drawing/2014/chart" uri="{C3380CC4-5D6E-409C-BE32-E72D297353CC}">
                    <c16:uniqueId val="{0000000C-705A-4D67-A8EA-33332429BE66}"/>
                  </c:ext>
                </c:extLst>
              </c15:ser>
            </c15:filteredBarSeries>
            <c15:filteredBarSeries>
              <c15:ser>
                <c:idx val="13"/>
                <c:order val="13"/>
                <c:tx>
                  <c:v>4 Stars</c:v>
                </c:tx>
                <c:spPr>
                  <a:gradFill rotWithShape="1">
                    <a:gsLst>
                      <a:gs pos="0">
                        <a:schemeClr val="accent2">
                          <a:lumMod val="80000"/>
                          <a:lumOff val="20000"/>
                          <a:satMod val="103000"/>
                          <a:lumMod val="102000"/>
                          <a:tint val="94000"/>
                        </a:schemeClr>
                      </a:gs>
                      <a:gs pos="50000">
                        <a:schemeClr val="accent2">
                          <a:lumMod val="80000"/>
                          <a:lumOff val="20000"/>
                          <a:satMod val="110000"/>
                          <a:lumMod val="100000"/>
                          <a:shade val="100000"/>
                        </a:schemeClr>
                      </a:gs>
                      <a:gs pos="100000">
                        <a:schemeClr val="accent2">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Chart'!$B$80</c15:sqref>
                        </c15:formulaRef>
                      </c:ext>
                    </c:extLst>
                    <c:strCache>
                      <c:ptCount val="1"/>
                      <c:pt idx="0">
                        <c:v>Connectivity</c:v>
                      </c:pt>
                    </c:strCache>
                  </c:strRef>
                </c:cat>
                <c:val>
                  <c:numRef>
                    <c:extLst xmlns:c15="http://schemas.microsoft.com/office/drawing/2012/chart">
                      <c:ext xmlns:c15="http://schemas.microsoft.com/office/drawing/2012/chart" uri="{02D57815-91ED-43cb-92C2-25804820EDAC}">
                        <c15:formulaRef>
                          <c15:sqref>'All Ratings Bar Chart'!$D$80</c15:sqref>
                        </c15:formulaRef>
                      </c:ext>
                    </c:extLst>
                    <c:numCache>
                      <c:formatCode>General</c:formatCode>
                      <c:ptCount val="1"/>
                      <c:pt idx="0">
                        <c:v>53</c:v>
                      </c:pt>
                    </c:numCache>
                  </c:numRef>
                </c:val>
                <c:extLst xmlns:c15="http://schemas.microsoft.com/office/drawing/2012/chart">
                  <c:ext xmlns:c16="http://schemas.microsoft.com/office/drawing/2014/chart" uri="{C3380CC4-5D6E-409C-BE32-E72D297353CC}">
                    <c16:uniqueId val="{0000000D-705A-4D67-A8EA-33332429BE66}"/>
                  </c:ext>
                </c:extLst>
              </c15:ser>
            </c15:filteredBarSeries>
            <c15:filteredBarSeries>
              <c15:ser>
                <c:idx val="14"/>
                <c:order val="14"/>
                <c:tx>
                  <c:v>5 Stars</c:v>
                </c:tx>
                <c:spPr>
                  <a:gradFill rotWithShape="1">
                    <a:gsLst>
                      <a:gs pos="0">
                        <a:schemeClr val="accent3">
                          <a:lumMod val="80000"/>
                          <a:lumOff val="20000"/>
                          <a:satMod val="103000"/>
                          <a:lumMod val="102000"/>
                          <a:tint val="94000"/>
                        </a:schemeClr>
                      </a:gs>
                      <a:gs pos="50000">
                        <a:schemeClr val="accent3">
                          <a:lumMod val="80000"/>
                          <a:lumOff val="20000"/>
                          <a:satMod val="110000"/>
                          <a:lumMod val="100000"/>
                          <a:shade val="100000"/>
                        </a:schemeClr>
                      </a:gs>
                      <a:gs pos="100000">
                        <a:schemeClr val="accent3">
                          <a:lumMod val="80000"/>
                          <a:lumOff val="20000"/>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'All Ratings Bar Chart'!$B$81</c15:sqref>
                        </c15:formulaRef>
                      </c:ext>
                    </c:extLst>
                    <c:strCache>
                      <c:ptCount val="1"/>
                      <c:pt idx="0">
                        <c:v>Connectivity</c:v>
                      </c:pt>
                    </c:strCache>
                  </c:strRef>
                </c:cat>
                <c:val>
                  <c:numRef>
                    <c:extLst xmlns:c15="http://schemas.microsoft.com/office/drawing/2012/chart">
                      <c:ext xmlns:c15="http://schemas.microsoft.com/office/drawing/2012/chart" uri="{02D57815-91ED-43cb-92C2-25804820EDAC}">
                        <c15:formulaRef>
                          <c15:sqref>'All Ratings Bar Chart'!$D$81</c15:sqref>
                        </c15:formulaRef>
                      </c:ext>
                    </c:extLst>
                    <c:numCache>
                      <c:formatCode>General</c:formatCode>
                      <c:ptCount val="1"/>
                      <c:pt idx="0">
                        <c:v>135</c:v>
                      </c:pt>
                    </c:numCache>
                  </c:numRef>
                </c:val>
                <c:extLst xmlns:c15="http://schemas.microsoft.com/office/drawing/2012/chart">
                  <c:ext xmlns:c16="http://schemas.microsoft.com/office/drawing/2014/chart" uri="{C3380CC4-5D6E-409C-BE32-E72D297353CC}">
                    <c16:uniqueId val="{0000000E-705A-4D67-A8EA-33332429BE66}"/>
                  </c:ext>
                </c:extLst>
              </c15:ser>
            </c15:filteredBarSeries>
          </c:ext>
        </c:extLst>
      </c:barChart>
      <c:catAx>
        <c:axId val="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
        <c:crosses val="autoZero"/>
        <c:auto val="1"/>
        <c:lblAlgn val="ctr"/>
        <c:lblOffset val="100"/>
        <c:noMultiLvlLbl val="1"/>
      </c:catAx>
      <c:valAx>
        <c:axId val="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
        <c:crosses val="autoZero"/>
        <c:crossBetween val="between"/>
      </c:valAx>
      <c:spPr>
        <a:noFill/>
        <a:ln>
          <a:noFill/>
        </a:ln>
        <a:effectLst/>
      </c:spPr>
    </c:plotArea>
    <c:legend>
      <c:legendPos val="b"/>
      <c:layout>
        <c:manualLayout>
          <c:xMode val="edge"/>
          <c:yMode val="edge"/>
          <c:x val="7.4424253299865822E-2"/>
          <c:y val="0.81743177315248228"/>
          <c:w val="0.89162530419709252"/>
          <c:h val="9.371404783695608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1"/>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1"/>
          <c:order val="0"/>
          <c:spPr>
            <a:solidFill>
              <a:schemeClr val="accent1">
                <a:lumMod val="60000"/>
                <a:lumOff val="40000"/>
              </a:schemeClr>
            </a:solidFill>
            <a:ln>
              <a:noFill/>
            </a:ln>
            <a:effectLst/>
          </c:spPr>
          <c:invertIfNegative val="0"/>
          <c:cat>
            <c:numRef>
              <c:f>Sheet1!$D$27:$I$27</c:f>
              <c:numCache>
                <c:formatCode>General</c:formatCode>
                <c:ptCount val="6"/>
                <c:pt idx="0">
                  <c:v>2022</c:v>
                </c:pt>
                <c:pt idx="1">
                  <c:v>2025</c:v>
                </c:pt>
                <c:pt idx="2">
                  <c:v>2030</c:v>
                </c:pt>
                <c:pt idx="3">
                  <c:v>2045</c:v>
                </c:pt>
                <c:pt idx="4">
                  <c:v>2050</c:v>
                </c:pt>
                <c:pt idx="5">
                  <c:v>2055</c:v>
                </c:pt>
              </c:numCache>
            </c:numRef>
          </c:cat>
          <c:val>
            <c:numRef>
              <c:f>Sheet1!$D$28:$I$28</c:f>
              <c:numCache>
                <c:formatCode>#,##0</c:formatCode>
                <c:ptCount val="6"/>
                <c:pt idx="0" formatCode="General">
                  <c:v>64153</c:v>
                </c:pt>
                <c:pt idx="1">
                  <c:v>67345.894809999998</c:v>
                </c:pt>
                <c:pt idx="2">
                  <c:v>72667.386159999995</c:v>
                </c:pt>
                <c:pt idx="3">
                  <c:v>88631.860209999999</c:v>
                </c:pt>
                <c:pt idx="4">
                  <c:v>93953.351559999996</c:v>
                </c:pt>
                <c:pt idx="5">
                  <c:v>99274.842910000007</c:v>
                </c:pt>
              </c:numCache>
            </c:numRef>
          </c:val>
          <c:extLst>
            <c:ext xmlns:c16="http://schemas.microsoft.com/office/drawing/2014/chart" uri="{C3380CC4-5D6E-409C-BE32-E72D297353CC}">
              <c16:uniqueId val="{00000000-263D-4066-A4E3-115C94F3CBD5}"/>
            </c:ext>
          </c:extLst>
        </c:ser>
        <c:dLbls>
          <c:showLegendKey val="0"/>
          <c:showVal val="0"/>
          <c:showCatName val="0"/>
          <c:showSerName val="0"/>
          <c:showPercent val="0"/>
          <c:showBubbleSize val="0"/>
        </c:dLbls>
        <c:gapWidth val="219"/>
        <c:overlap val="-27"/>
        <c:axId val="1001067696"/>
        <c:axId val="1201509576"/>
      </c:barChart>
      <c:catAx>
        <c:axId val="1001067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01509576"/>
        <c:crosses val="autoZero"/>
        <c:auto val="1"/>
        <c:lblAlgn val="ctr"/>
        <c:lblOffset val="100"/>
        <c:noMultiLvlLbl val="0"/>
      </c:catAx>
      <c:valAx>
        <c:axId val="12015095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1067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dLbls>
          <c:dLblPos val="ctr"/>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1"/>
          <c:order val="0"/>
          <c:spPr>
            <a:solidFill>
              <a:schemeClr val="accent6">
                <a:lumMod val="40000"/>
                <a:lumOff val="60000"/>
              </a:schemeClr>
            </a:solidFill>
            <a:ln>
              <a:noFill/>
            </a:ln>
            <a:effectLst/>
          </c:spPr>
          <c:invertIfNegative val="0"/>
          <c:cat>
            <c:numRef>
              <c:f>Sheet1!$D$27:$I$27</c:f>
              <c:numCache>
                <c:formatCode>General</c:formatCode>
                <c:ptCount val="6"/>
                <c:pt idx="0">
                  <c:v>2022</c:v>
                </c:pt>
                <c:pt idx="1">
                  <c:v>2025</c:v>
                </c:pt>
                <c:pt idx="2">
                  <c:v>2030</c:v>
                </c:pt>
                <c:pt idx="3">
                  <c:v>2045</c:v>
                </c:pt>
                <c:pt idx="4">
                  <c:v>2050</c:v>
                </c:pt>
                <c:pt idx="5">
                  <c:v>2055</c:v>
                </c:pt>
              </c:numCache>
            </c:numRef>
          </c:cat>
          <c:val>
            <c:numRef>
              <c:f>Sheet1!$D$33:$I$33</c:f>
              <c:numCache>
                <c:formatCode>#,##0</c:formatCode>
                <c:ptCount val="6"/>
                <c:pt idx="0" formatCode="General">
                  <c:v>28739</c:v>
                </c:pt>
                <c:pt idx="1">
                  <c:v>29635.656800000001</c:v>
                </c:pt>
                <c:pt idx="2">
                  <c:v>31130.084800000001</c:v>
                </c:pt>
                <c:pt idx="3">
                  <c:v>35613.368799999997</c:v>
                </c:pt>
                <c:pt idx="4">
                  <c:v>37107.796799999996</c:v>
                </c:pt>
                <c:pt idx="5">
                  <c:v>38602.224799999996</c:v>
                </c:pt>
              </c:numCache>
            </c:numRef>
          </c:val>
          <c:extLst>
            <c:ext xmlns:c16="http://schemas.microsoft.com/office/drawing/2014/chart" uri="{C3380CC4-5D6E-409C-BE32-E72D297353CC}">
              <c16:uniqueId val="{00000000-38A8-48DE-B549-72C474A0768F}"/>
            </c:ext>
          </c:extLst>
        </c:ser>
        <c:dLbls>
          <c:showLegendKey val="0"/>
          <c:showVal val="0"/>
          <c:showCatName val="0"/>
          <c:showSerName val="0"/>
          <c:showPercent val="0"/>
          <c:showBubbleSize val="0"/>
        </c:dLbls>
        <c:gapWidth val="219"/>
        <c:overlap val="-27"/>
        <c:axId val="1001067696"/>
        <c:axId val="1201509576"/>
      </c:barChart>
      <c:catAx>
        <c:axId val="1001067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01509576"/>
        <c:crosses val="autoZero"/>
        <c:auto val="1"/>
        <c:lblAlgn val="ctr"/>
        <c:lblOffset val="100"/>
        <c:noMultiLvlLbl val="0"/>
      </c:catAx>
      <c:valAx>
        <c:axId val="12015095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010676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21617727428214276"/>
          <c:y val="2.2039982610974351E-2"/>
          <c:w val="0.55435333413225585"/>
          <c:h val="0.9191867304264274"/>
        </c:manualLayout>
      </c:layout>
      <c:doughnutChart>
        <c:varyColors val="1"/>
        <c:dLbls>
          <c:showLegendKey val="0"/>
          <c:showVal val="0"/>
          <c:showCatName val="0"/>
          <c:showSerName val="0"/>
          <c:showPercent val="1"/>
          <c:showBubbleSize val="0"/>
          <c:showLeaderLines val="0"/>
        </c:dLbls>
        <c:firstSliceAng val="0"/>
        <c:holeSize val="50"/>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1"/>
          <c:showBubbleSize val="0"/>
          <c:showLeaderLines val="0"/>
        </c:dLbls>
        <c:firstSliceAng val="0"/>
        <c:holeSize val="50"/>
      </c:doughnutChart>
      <c:spPr>
        <a:noFill/>
        <a:ln>
          <a:noFill/>
        </a:ln>
        <a:effectLst/>
      </c:spPr>
    </c:plotArea>
    <c:plotVisOnly val="1"/>
    <c:dispBlanksAs val="zero"/>
    <c:showDLblsOverMax val="1"/>
  </c:chart>
  <c:spPr>
    <a:no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1"/>
          <c:showBubbleSize val="0"/>
          <c:showLeaderLines val="0"/>
        </c:dLbls>
        <c:firstSliceAng val="0"/>
        <c:holeSize val="50"/>
      </c:doughnutChart>
      <c:spPr>
        <a:noFill/>
        <a:ln w="25400">
          <a:noFill/>
        </a:ln>
        <a:effectLst/>
      </c:spPr>
    </c:plotArea>
    <c:plotVisOnly val="1"/>
    <c:dispBlanksAs val="zero"/>
    <c:showDLblsOverMax val="1"/>
  </c:chart>
  <c:spPr>
    <a:noFill/>
    <a:ln w="9525" cap="flat" cmpd="sng" algn="ctr">
      <a:no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1"/>
          <c:showBubbleSize val="0"/>
          <c:showLeaderLines val="0"/>
        </c:dLbls>
        <c:firstSliceAng val="0"/>
        <c:holeSize val="50"/>
      </c:doughnutChart>
      <c:spPr>
        <a:noFill/>
        <a:ln w="25400">
          <a:noFill/>
        </a:ln>
        <a:effectLst/>
      </c:spPr>
    </c:plotArea>
    <c:plotVisOnly val="1"/>
    <c:dispBlanksAs val="zero"/>
    <c:showDLblsOverMax val="1"/>
  </c:chart>
  <c:spPr>
    <a:noFill/>
    <a:ln w="9525" cap="flat" cmpd="sng" algn="ctr">
      <a:no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1"/>
          <c:showBubbleSize val="0"/>
          <c:showLeaderLines val="0"/>
        </c:dLbls>
        <c:firstSliceAng val="0"/>
        <c:holeSize val="50"/>
      </c:doughnut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zero"/>
    <c:showDLblsOverMax val="1"/>
  </c:chart>
  <c:spPr>
    <a:noFill/>
    <a:ln w="9525" cap="flat" cmpd="sng" algn="ctr">
      <a:noFill/>
      <a:round/>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a:t>Age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7.128531492686016E-2"/>
          <c:y val="0.10886661855742204"/>
          <c:w val="0.46923373337714308"/>
          <c:h val="0.88594067121933329"/>
        </c:manualLayout>
      </c:layout>
      <c:doughnutChart>
        <c:varyColors val="1"/>
        <c:ser>
          <c:idx val="0"/>
          <c:order val="0"/>
          <c:tx>
            <c:v>Age</c:v>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03A6-40DC-9521-2933478FFCE6}"/>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03A6-40DC-9521-2933478FFCE6}"/>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03A6-40DC-9521-2933478FFCE6}"/>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03A6-40DC-9521-2933478FFCE6}"/>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03A6-40DC-9521-2933478FFCE6}"/>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03A6-40DC-9521-2933478FFCE6}"/>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03A6-40DC-9521-2933478FFCE6}"/>
              </c:ext>
            </c:extLst>
          </c:dPt>
          <c:dLbls>
            <c:dLbl>
              <c:idx val="0"/>
              <c:layout>
                <c:manualLayout>
                  <c:x val="-3.9051603905160388E-2"/>
                  <c:y val="-0.15836526181353769"/>
                </c:manualLayout>
              </c:layout>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2.5934504002899223E-2"/>
                      <c:h val="4.394646071539908E-2"/>
                    </c:manualLayout>
                  </c15:layout>
                </c:ext>
                <c:ext xmlns:c16="http://schemas.microsoft.com/office/drawing/2014/chart" uri="{C3380CC4-5D6E-409C-BE32-E72D297353CC}">
                  <c16:uniqueId val="{00000001-03A6-40DC-9521-2933478FFCE6}"/>
                </c:ext>
              </c:extLst>
            </c:dLbl>
            <c:dLbl>
              <c:idx val="1"/>
              <c:layout>
                <c:manualLayout>
                  <c:x val="1.2552301255230023E-2"/>
                  <c:y val="-0.13282247765006386"/>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3A6-40DC-9521-2933478FFCE6}"/>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'Demographic Charts'!$B$2:$B$8</c:f>
              <c:strCache>
                <c:ptCount val="7"/>
                <c:pt idx="0">
                  <c:v>17 years or younger</c:v>
                </c:pt>
                <c:pt idx="1">
                  <c:v>Between 18 and 24 years old</c:v>
                </c:pt>
                <c:pt idx="2">
                  <c:v>Between 25 and 34 years old</c:v>
                </c:pt>
                <c:pt idx="3">
                  <c:v>Between 35 and 44 years old</c:v>
                </c:pt>
                <c:pt idx="4">
                  <c:v>Between 45 and 54 years old</c:v>
                </c:pt>
                <c:pt idx="5">
                  <c:v>Between 55 and 64 years old</c:v>
                </c:pt>
                <c:pt idx="6">
                  <c:v>65 years or older</c:v>
                </c:pt>
              </c:strCache>
            </c:strRef>
          </c:cat>
          <c:val>
            <c:numRef>
              <c:f>'Demographic Charts'!$C$2:$C$8</c:f>
              <c:numCache>
                <c:formatCode>General</c:formatCode>
                <c:ptCount val="7"/>
                <c:pt idx="0">
                  <c:v>0</c:v>
                </c:pt>
                <c:pt idx="1">
                  <c:v>4</c:v>
                </c:pt>
                <c:pt idx="2">
                  <c:v>18</c:v>
                </c:pt>
                <c:pt idx="3">
                  <c:v>20</c:v>
                </c:pt>
                <c:pt idx="4">
                  <c:v>42</c:v>
                </c:pt>
                <c:pt idx="5">
                  <c:v>41</c:v>
                </c:pt>
                <c:pt idx="6">
                  <c:v>111</c:v>
                </c:pt>
              </c:numCache>
            </c:numRef>
          </c:val>
          <c:extLst>
            <c:ext xmlns:c16="http://schemas.microsoft.com/office/drawing/2014/chart" uri="{C3380CC4-5D6E-409C-BE32-E72D297353CC}">
              <c16:uniqueId val="{0000000E-03A6-40DC-9521-2933478FFCE6}"/>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layout>
        <c:manualLayout>
          <c:xMode val="edge"/>
          <c:yMode val="edge"/>
          <c:x val="0.60953963693975721"/>
          <c:y val="8.9116932111174413E-2"/>
          <c:w val="0.38683775387493324"/>
          <c:h val="0.80993922160340093"/>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zero"/>
    <c:showDLblsOverMax val="1"/>
  </c:chart>
  <c:spPr>
    <a:no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withinLinear" id="19">
  <a:schemeClr val="accent6"/>
</cs:colorStyle>
</file>

<file path=ppt/charts/colors13.xml><?xml version="1.0" encoding="utf-8"?>
<cs:colorStyle xmlns:cs="http://schemas.microsoft.com/office/drawing/2012/chartStyle" xmlns:a="http://schemas.openxmlformats.org/drawingml/2006/main" meth="withinLinear" id="19">
  <a:schemeClr val="accent6"/>
</cs:colorStyle>
</file>

<file path=ppt/charts/colors14.xml><?xml version="1.0" encoding="utf-8"?>
<cs:colorStyle xmlns:cs="http://schemas.microsoft.com/office/drawing/2012/chartStyle" xmlns:a="http://schemas.openxmlformats.org/drawingml/2006/main" meth="withinLinear" id="19">
  <a:schemeClr val="accent6"/>
</cs:colorStyle>
</file>

<file path=ppt/charts/colors15.xml><?xml version="1.0" encoding="utf-8"?>
<cs:colorStyle xmlns:cs="http://schemas.microsoft.com/office/drawing/2012/chartStyle" xmlns:a="http://schemas.openxmlformats.org/drawingml/2006/main" meth="withinLinear" id="19">
  <a:schemeClr val="accent6"/>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0.11772</cdr:x>
      <cdr:y>0.64059</cdr:y>
    </cdr:from>
    <cdr:to>
      <cdr:x>0.20072</cdr:x>
      <cdr:y>0.76144</cdr:y>
    </cdr:to>
    <cdr:sp macro="" textlink="">
      <cdr:nvSpPr>
        <cdr:cNvPr id="2" name="TextBox 1">
          <a:extLst xmlns:a="http://schemas.openxmlformats.org/drawingml/2006/main">
            <a:ext uri="{FF2B5EF4-FFF2-40B4-BE49-F238E27FC236}">
              <a16:creationId xmlns:a16="http://schemas.microsoft.com/office/drawing/2014/main" id="{897B4886-2CEA-C294-1E9B-0FD3E279AD4C}"/>
            </a:ext>
          </a:extLst>
        </cdr:cNvPr>
        <cdr:cNvSpPr txBox="1"/>
      </cdr:nvSpPr>
      <cdr:spPr>
        <a:xfrm xmlns:a="http://schemas.openxmlformats.org/drawingml/2006/main">
          <a:off x="1025371" y="3284382"/>
          <a:ext cx="723013" cy="619611"/>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1100" b="1" dirty="0">
              <a:solidFill>
                <a:schemeClr val="bg1"/>
              </a:solidFill>
            </a:rPr>
            <a:t>297</a:t>
          </a:r>
        </a:p>
        <a:p xmlns:a="http://schemas.openxmlformats.org/drawingml/2006/main">
          <a:pPr algn="ctr"/>
          <a:r>
            <a:rPr lang="en-US" b="1" dirty="0">
              <a:solidFill>
                <a:schemeClr val="bg1"/>
              </a:solidFill>
            </a:rPr>
            <a:t>Walking/Biking</a:t>
          </a:r>
          <a:endParaRPr lang="en-US" sz="1100" b="1" dirty="0">
            <a:solidFill>
              <a:schemeClr val="bg1"/>
            </a:solidFill>
          </a:endParaRPr>
        </a:p>
      </cdr:txBody>
    </cdr:sp>
  </cdr:relSizeAnchor>
  <cdr:relSizeAnchor xmlns:cdr="http://schemas.openxmlformats.org/drawingml/2006/chartDrawing">
    <cdr:from>
      <cdr:x>0.19376</cdr:x>
      <cdr:y>0.69767</cdr:y>
    </cdr:from>
    <cdr:to>
      <cdr:x>0.25007</cdr:x>
      <cdr:y>0.74412</cdr:y>
    </cdr:to>
    <cdr:sp macro="" textlink="">
      <cdr:nvSpPr>
        <cdr:cNvPr id="3" name="TextBox 2">
          <a:extLst xmlns:a="http://schemas.openxmlformats.org/drawingml/2006/main">
            <a:ext uri="{FF2B5EF4-FFF2-40B4-BE49-F238E27FC236}">
              <a16:creationId xmlns:a16="http://schemas.microsoft.com/office/drawing/2014/main" id="{89741C61-0F83-D9DE-222E-AF4D36F88859}"/>
            </a:ext>
          </a:extLst>
        </cdr:cNvPr>
        <cdr:cNvSpPr txBox="1"/>
      </cdr:nvSpPr>
      <cdr:spPr>
        <a:xfrm xmlns:a="http://schemas.openxmlformats.org/drawingml/2006/main">
          <a:off x="1741701" y="3577042"/>
          <a:ext cx="506110" cy="2381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0.19828</cdr:x>
      <cdr:y>0.61487</cdr:y>
    </cdr:from>
    <cdr:to>
      <cdr:x>0.31546</cdr:x>
      <cdr:y>0.77275</cdr:y>
    </cdr:to>
    <cdr:sp macro="" textlink="">
      <cdr:nvSpPr>
        <cdr:cNvPr id="4" name="TextBox 3">
          <a:extLst xmlns:a="http://schemas.openxmlformats.org/drawingml/2006/main">
            <a:ext uri="{FF2B5EF4-FFF2-40B4-BE49-F238E27FC236}">
              <a16:creationId xmlns:a16="http://schemas.microsoft.com/office/drawing/2014/main" id="{86C58AFA-F508-E940-3162-3A157AAFC4DD}"/>
            </a:ext>
          </a:extLst>
        </cdr:cNvPr>
        <cdr:cNvSpPr txBox="1"/>
      </cdr:nvSpPr>
      <cdr:spPr>
        <a:xfrm xmlns:a="http://schemas.openxmlformats.org/drawingml/2006/main">
          <a:off x="1727118" y="3152538"/>
          <a:ext cx="1020726" cy="809456"/>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b="1" dirty="0">
              <a:solidFill>
                <a:schemeClr val="bg1"/>
              </a:solidFill>
            </a:rPr>
            <a:t>336</a:t>
          </a:r>
        </a:p>
        <a:p xmlns:a="http://schemas.openxmlformats.org/drawingml/2006/main">
          <a:pPr algn="ctr"/>
          <a:r>
            <a:rPr lang="en-US" sz="1100" b="1" dirty="0">
              <a:solidFill>
                <a:schemeClr val="bg1"/>
              </a:solidFill>
            </a:rPr>
            <a:t>Growth/ Development</a:t>
          </a:r>
        </a:p>
      </cdr:txBody>
    </cdr:sp>
  </cdr:relSizeAnchor>
  <cdr:relSizeAnchor xmlns:cdr="http://schemas.openxmlformats.org/drawingml/2006/chartDrawing">
    <cdr:from>
      <cdr:x>0.3096</cdr:x>
      <cdr:y>0.60824</cdr:y>
    </cdr:from>
    <cdr:to>
      <cdr:x>0.39993</cdr:x>
      <cdr:y>0.75921</cdr:y>
    </cdr:to>
    <cdr:sp macro="" textlink="">
      <cdr:nvSpPr>
        <cdr:cNvPr id="5" name="TextBox 4">
          <a:extLst xmlns:a="http://schemas.openxmlformats.org/drawingml/2006/main">
            <a:ext uri="{FF2B5EF4-FFF2-40B4-BE49-F238E27FC236}">
              <a16:creationId xmlns:a16="http://schemas.microsoft.com/office/drawing/2014/main" id="{0650E427-5DEE-0AD2-9CC8-1AAFC9FBD52B}"/>
            </a:ext>
          </a:extLst>
        </cdr:cNvPr>
        <cdr:cNvSpPr txBox="1"/>
      </cdr:nvSpPr>
      <cdr:spPr>
        <a:xfrm xmlns:a="http://schemas.openxmlformats.org/drawingml/2006/main">
          <a:off x="2696809" y="3118514"/>
          <a:ext cx="786810" cy="774049"/>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1100" b="1" dirty="0">
              <a:solidFill>
                <a:schemeClr val="bg1"/>
              </a:solidFill>
            </a:rPr>
            <a:t>435</a:t>
          </a:r>
        </a:p>
        <a:p xmlns:a="http://schemas.openxmlformats.org/drawingml/2006/main">
          <a:pPr algn="ctr"/>
          <a:r>
            <a:rPr lang="en-US" b="1" dirty="0">
              <a:solidFill>
                <a:schemeClr val="bg1"/>
              </a:solidFill>
            </a:rPr>
            <a:t>Modern Roads</a:t>
          </a:r>
          <a:endParaRPr lang="en-US" sz="1100" b="1" dirty="0">
            <a:solidFill>
              <a:schemeClr val="bg1"/>
            </a:solidFill>
          </a:endParaRPr>
        </a:p>
      </cdr:txBody>
    </cdr:sp>
  </cdr:relSizeAnchor>
  <cdr:relSizeAnchor xmlns:cdr="http://schemas.openxmlformats.org/drawingml/2006/chartDrawing">
    <cdr:from>
      <cdr:x>0.41247</cdr:x>
      <cdr:y>0.62648</cdr:y>
    </cdr:from>
    <cdr:to>
      <cdr:x>0.48342</cdr:x>
      <cdr:y>0.73689</cdr:y>
    </cdr:to>
    <cdr:sp macro="" textlink="">
      <cdr:nvSpPr>
        <cdr:cNvPr id="6" name="TextBox 5">
          <a:extLst xmlns:a="http://schemas.openxmlformats.org/drawingml/2006/main">
            <a:ext uri="{FF2B5EF4-FFF2-40B4-BE49-F238E27FC236}">
              <a16:creationId xmlns:a16="http://schemas.microsoft.com/office/drawing/2014/main" id="{29C5AC8E-56C9-38E8-EC5F-CEEC36015501}"/>
            </a:ext>
          </a:extLst>
        </cdr:cNvPr>
        <cdr:cNvSpPr txBox="1"/>
      </cdr:nvSpPr>
      <cdr:spPr>
        <a:xfrm xmlns:a="http://schemas.openxmlformats.org/drawingml/2006/main">
          <a:off x="3592868" y="3212080"/>
          <a:ext cx="618017" cy="566055"/>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1100" b="1" dirty="0">
              <a:solidFill>
                <a:schemeClr val="bg1"/>
              </a:solidFill>
            </a:rPr>
            <a:t>509</a:t>
          </a:r>
        </a:p>
        <a:p xmlns:a="http://schemas.openxmlformats.org/drawingml/2006/main">
          <a:pPr algn="ctr"/>
          <a:r>
            <a:rPr lang="en-US" b="1" dirty="0">
              <a:solidFill>
                <a:schemeClr val="bg1"/>
              </a:solidFill>
            </a:rPr>
            <a:t>Safety</a:t>
          </a:r>
          <a:endParaRPr lang="en-US" sz="1100" b="1" dirty="0">
            <a:solidFill>
              <a:schemeClr val="bg1"/>
            </a:solidFill>
          </a:endParaRPr>
        </a:p>
      </cdr:txBody>
    </cdr:sp>
  </cdr:relSizeAnchor>
  <cdr:relSizeAnchor xmlns:cdr="http://schemas.openxmlformats.org/drawingml/2006/chartDrawing">
    <cdr:from>
      <cdr:x>0.5083</cdr:x>
      <cdr:y>0.64639</cdr:y>
    </cdr:from>
    <cdr:to>
      <cdr:x>0.59326</cdr:x>
      <cdr:y>0.80981</cdr:y>
    </cdr:to>
    <cdr:sp macro="" textlink="">
      <cdr:nvSpPr>
        <cdr:cNvPr id="7" name="TextBox 6">
          <a:extLst xmlns:a="http://schemas.openxmlformats.org/drawingml/2006/main">
            <a:ext uri="{FF2B5EF4-FFF2-40B4-BE49-F238E27FC236}">
              <a16:creationId xmlns:a16="http://schemas.microsoft.com/office/drawing/2014/main" id="{B02A6C17-EBCD-F314-075F-76977FB9D8B9}"/>
            </a:ext>
          </a:extLst>
        </cdr:cNvPr>
        <cdr:cNvSpPr txBox="1"/>
      </cdr:nvSpPr>
      <cdr:spPr>
        <a:xfrm xmlns:a="http://schemas.openxmlformats.org/drawingml/2006/main">
          <a:off x="4427593" y="3314153"/>
          <a:ext cx="740026" cy="837845"/>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1100" b="1" dirty="0">
              <a:solidFill>
                <a:schemeClr val="bg1"/>
              </a:solidFill>
            </a:rPr>
            <a:t>299</a:t>
          </a:r>
        </a:p>
        <a:p xmlns:a="http://schemas.openxmlformats.org/drawingml/2006/main">
          <a:pPr algn="ctr"/>
          <a:r>
            <a:rPr lang="en-US" b="1" dirty="0">
              <a:solidFill>
                <a:schemeClr val="bg1"/>
              </a:solidFill>
            </a:rPr>
            <a:t>Shorter Travel Times</a:t>
          </a:r>
          <a:endParaRPr lang="en-US" sz="1100" b="1" dirty="0">
            <a:solidFill>
              <a:schemeClr val="bg1"/>
            </a:solidFill>
          </a:endParaRPr>
        </a:p>
      </cdr:txBody>
    </cdr:sp>
  </cdr:relSizeAnchor>
  <cdr:relSizeAnchor xmlns:cdr="http://schemas.openxmlformats.org/drawingml/2006/chartDrawing">
    <cdr:from>
      <cdr:x>0.60253</cdr:x>
      <cdr:y>0.66962</cdr:y>
    </cdr:from>
    <cdr:to>
      <cdr:x>0.69154</cdr:x>
      <cdr:y>0.80068</cdr:y>
    </cdr:to>
    <cdr:sp macro="" textlink="">
      <cdr:nvSpPr>
        <cdr:cNvPr id="8" name="TextBox 7">
          <a:extLst xmlns:a="http://schemas.openxmlformats.org/drawingml/2006/main">
            <a:ext uri="{FF2B5EF4-FFF2-40B4-BE49-F238E27FC236}">
              <a16:creationId xmlns:a16="http://schemas.microsoft.com/office/drawing/2014/main" id="{03684D35-7113-3EB5-F74D-B2725D664836}"/>
            </a:ext>
          </a:extLst>
        </cdr:cNvPr>
        <cdr:cNvSpPr txBox="1"/>
      </cdr:nvSpPr>
      <cdr:spPr>
        <a:xfrm xmlns:a="http://schemas.openxmlformats.org/drawingml/2006/main">
          <a:off x="5248426" y="3433238"/>
          <a:ext cx="775288" cy="671978"/>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1100" b="1" dirty="0">
              <a:solidFill>
                <a:schemeClr val="bg1"/>
              </a:solidFill>
            </a:rPr>
            <a:t>151</a:t>
          </a:r>
        </a:p>
        <a:p xmlns:a="http://schemas.openxmlformats.org/drawingml/2006/main">
          <a:pPr algn="ctr"/>
          <a:r>
            <a:rPr lang="en-US" b="1" dirty="0">
              <a:solidFill>
                <a:schemeClr val="bg1"/>
              </a:solidFill>
            </a:rPr>
            <a:t>Driveway Access</a:t>
          </a:r>
          <a:endParaRPr lang="en-US" sz="1100" b="1" dirty="0">
            <a:solidFill>
              <a:schemeClr val="bg1"/>
            </a:solidFill>
          </a:endParaRPr>
        </a:p>
      </cdr:txBody>
    </cdr:sp>
  </cdr:relSizeAnchor>
  <cdr:relSizeAnchor xmlns:cdr="http://schemas.openxmlformats.org/drawingml/2006/chartDrawing">
    <cdr:from>
      <cdr:x>0.69826</cdr:x>
      <cdr:y>0.61651</cdr:y>
    </cdr:from>
    <cdr:to>
      <cdr:x>0.78956</cdr:x>
      <cdr:y>0.82638</cdr:y>
    </cdr:to>
    <cdr:sp macro="" textlink="">
      <cdr:nvSpPr>
        <cdr:cNvPr id="9" name="TextBox 8">
          <a:extLst xmlns:a="http://schemas.openxmlformats.org/drawingml/2006/main">
            <a:ext uri="{FF2B5EF4-FFF2-40B4-BE49-F238E27FC236}">
              <a16:creationId xmlns:a16="http://schemas.microsoft.com/office/drawing/2014/main" id="{F7FA328F-5AE9-B41B-221D-037AA1202AC1}"/>
            </a:ext>
          </a:extLst>
        </cdr:cNvPr>
        <cdr:cNvSpPr txBox="1"/>
      </cdr:nvSpPr>
      <cdr:spPr>
        <a:xfrm xmlns:a="http://schemas.openxmlformats.org/drawingml/2006/main">
          <a:off x="6082215" y="3160959"/>
          <a:ext cx="795315" cy="1076015"/>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1100" b="1" dirty="0">
              <a:solidFill>
                <a:schemeClr val="bg1"/>
              </a:solidFill>
            </a:rPr>
            <a:t>259</a:t>
          </a:r>
        </a:p>
        <a:p xmlns:a="http://schemas.openxmlformats.org/drawingml/2006/main">
          <a:pPr algn="ctr"/>
          <a:r>
            <a:rPr lang="en-US" b="1" dirty="0">
              <a:solidFill>
                <a:schemeClr val="bg1"/>
              </a:solidFill>
            </a:rPr>
            <a:t>Public/ Private Transit</a:t>
          </a:r>
          <a:endParaRPr lang="en-US" sz="1100" b="1" dirty="0">
            <a:solidFill>
              <a:schemeClr val="bg1"/>
            </a:solidFill>
          </a:endParaRPr>
        </a:p>
      </cdr:txBody>
    </cdr:sp>
  </cdr:relSizeAnchor>
  <cdr:relSizeAnchor xmlns:cdr="http://schemas.openxmlformats.org/drawingml/2006/chartDrawing">
    <cdr:from>
      <cdr:x>0.78508</cdr:x>
      <cdr:y>0.66067</cdr:y>
    </cdr:from>
    <cdr:to>
      <cdr:x>0.89641</cdr:x>
      <cdr:y>0.81968</cdr:y>
    </cdr:to>
    <cdr:sp macro="" textlink="">
      <cdr:nvSpPr>
        <cdr:cNvPr id="10" name="TextBox 9">
          <a:extLst xmlns:a="http://schemas.openxmlformats.org/drawingml/2006/main">
            <a:ext uri="{FF2B5EF4-FFF2-40B4-BE49-F238E27FC236}">
              <a16:creationId xmlns:a16="http://schemas.microsoft.com/office/drawing/2014/main" id="{5839C93C-2B87-105A-0BD0-C5ED79EE416C}"/>
            </a:ext>
          </a:extLst>
        </cdr:cNvPr>
        <cdr:cNvSpPr txBox="1"/>
      </cdr:nvSpPr>
      <cdr:spPr>
        <a:xfrm xmlns:a="http://schemas.openxmlformats.org/drawingml/2006/main">
          <a:off x="6838545" y="3387351"/>
          <a:ext cx="969689" cy="815255"/>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pPr algn="ctr"/>
          <a:r>
            <a:rPr lang="en-US" sz="1100" b="1" dirty="0">
              <a:solidFill>
                <a:schemeClr val="bg1"/>
              </a:solidFill>
            </a:rPr>
            <a:t>381</a:t>
          </a:r>
        </a:p>
        <a:p xmlns:a="http://schemas.openxmlformats.org/drawingml/2006/main">
          <a:pPr algn="ctr"/>
          <a:r>
            <a:rPr lang="en-US" b="1" dirty="0">
              <a:solidFill>
                <a:schemeClr val="bg1"/>
              </a:solidFill>
            </a:rPr>
            <a:t>Accessibility</a:t>
          </a:r>
          <a:endParaRPr lang="en-US" sz="1100" b="1" dirty="0">
            <a:solidFill>
              <a:schemeClr val="bg1"/>
            </a:solidFill>
          </a:endParaRPr>
        </a:p>
      </cdr:txBody>
    </cdr:sp>
  </cdr:relSizeAnchor>
  <cdr:relSizeAnchor xmlns:cdr="http://schemas.openxmlformats.org/drawingml/2006/chartDrawing">
    <cdr:from>
      <cdr:x>0.11234</cdr:x>
      <cdr:y>0.7899</cdr:y>
    </cdr:from>
    <cdr:to>
      <cdr:x>0.16996</cdr:x>
      <cdr:y>0.83137</cdr:y>
    </cdr:to>
    <cdr:sp macro="" textlink="">
      <cdr:nvSpPr>
        <cdr:cNvPr id="11" name="TextBox 10">
          <a:extLst xmlns:a="http://schemas.openxmlformats.org/drawingml/2006/main">
            <a:ext uri="{FF2B5EF4-FFF2-40B4-BE49-F238E27FC236}">
              <a16:creationId xmlns:a16="http://schemas.microsoft.com/office/drawing/2014/main" id="{0F5614DB-9A6B-8366-F8AD-EEE23B5C5D94}"/>
            </a:ext>
          </a:extLst>
        </cdr:cNvPr>
        <cdr:cNvSpPr txBox="1"/>
      </cdr:nvSpPr>
      <cdr:spPr>
        <a:xfrm xmlns:a="http://schemas.openxmlformats.org/drawingml/2006/main">
          <a:off x="978587" y="4049926"/>
          <a:ext cx="501857" cy="2126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1732732-9DF5-5343-9671-1F8D28AFB589}" type="datetimeFigureOut">
              <a:rPr lang="en-US" smtClean="0"/>
              <a:t>8/5/2024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AE282AB-1402-2940-B834-0E55D2768B8F}" type="slidenum">
              <a:rPr lang="en-US" smtClean="0"/>
              <a:t>‹#›</a:t>
            </a:fld>
            <a:endParaRPr lang="en-US"/>
          </a:p>
        </p:txBody>
      </p:sp>
    </p:spTree>
    <p:extLst>
      <p:ext uri="{BB962C8B-B14F-4D97-AF65-F5344CB8AC3E}">
        <p14:creationId xmlns:p14="http://schemas.microsoft.com/office/powerpoint/2010/main" val="9187987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855999-CF69-DA42-8213-22A5CAE5D182}" type="datetimeFigureOut">
              <a:rPr lang="en-US" smtClean="0"/>
              <a:t>8/5/2024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B6EF1C-AA17-F640-A7A5-6C89FACC0C1D}" type="slidenum">
              <a:rPr lang="en-US" smtClean="0"/>
              <a:t>‹#›</a:t>
            </a:fld>
            <a:endParaRPr lang="en-US"/>
          </a:p>
        </p:txBody>
      </p:sp>
    </p:spTree>
    <p:extLst>
      <p:ext uri="{BB962C8B-B14F-4D97-AF65-F5344CB8AC3E}">
        <p14:creationId xmlns:p14="http://schemas.microsoft.com/office/powerpoint/2010/main" val="423619728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emo.metroquestsurvey.com/sc5k5j"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emo.metroquestsurvey.com/sc5k5j"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emo.metroquestsurvey.com/sc5k5j"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demo.metroquestsurvey.com/sc5k5j"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demo.metroquestsurvey.com/sc5k5j"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demo.metroquestsurvey.com/sc5k5j"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demo.metroquestsurvey.com/sc5k5j"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demo.metroquestsurvey.com/sc5k5j"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demo.metroquestsurvey.com/sc5k5j"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demo.metroquestsurvey.com/sc5k5j"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emo.metroquestsurvey.com/sc5k5j"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emo.metroquestsurvey.com/sc5k5j"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emo.metroquestsurvey.com/sc5k5j"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emo.metroquestsurvey.com/sc5k5j"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emo.metroquestsurvey.com/sc5k5j"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emo.metroquestsurvey.com/sc5k5j"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emo.metroquestsurvey.com/sc5k5j"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1</a:t>
            </a:fld>
            <a:endParaRPr lang="en-US"/>
          </a:p>
        </p:txBody>
      </p:sp>
    </p:spTree>
    <p:extLst>
      <p:ext uri="{BB962C8B-B14F-4D97-AF65-F5344CB8AC3E}">
        <p14:creationId xmlns:p14="http://schemas.microsoft.com/office/powerpoint/2010/main" val="19646883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hlinkClick r:id="rId3"/>
              </a:rPr>
              <a:t>https://demo.metroquestsurvey.com/sc5k5j</a:t>
            </a:r>
            <a:endParaRPr lang="en-US" sz="120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10</a:t>
            </a:fld>
            <a:endParaRPr lang="en-US"/>
          </a:p>
        </p:txBody>
      </p:sp>
    </p:spTree>
    <p:extLst>
      <p:ext uri="{BB962C8B-B14F-4D97-AF65-F5344CB8AC3E}">
        <p14:creationId xmlns:p14="http://schemas.microsoft.com/office/powerpoint/2010/main" val="2114456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hlinkClick r:id="rId3"/>
              </a:rPr>
              <a:t>https://demo.metroquestsurvey.com/sc5k5j</a:t>
            </a:r>
            <a:endParaRPr lang="en-US" sz="120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11</a:t>
            </a:fld>
            <a:endParaRPr lang="en-US"/>
          </a:p>
        </p:txBody>
      </p:sp>
    </p:spTree>
    <p:extLst>
      <p:ext uri="{BB962C8B-B14F-4D97-AF65-F5344CB8AC3E}">
        <p14:creationId xmlns:p14="http://schemas.microsoft.com/office/powerpoint/2010/main" val="2271898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hlinkClick r:id="rId3"/>
              </a:rPr>
              <a:t>https://demo.metroquestsurvey.com/sc5k5j</a:t>
            </a:r>
            <a:endParaRPr lang="en-US" sz="120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12</a:t>
            </a:fld>
            <a:endParaRPr lang="en-US"/>
          </a:p>
        </p:txBody>
      </p:sp>
    </p:spTree>
    <p:extLst>
      <p:ext uri="{BB962C8B-B14F-4D97-AF65-F5344CB8AC3E}">
        <p14:creationId xmlns:p14="http://schemas.microsoft.com/office/powerpoint/2010/main" val="1065565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hlinkClick r:id="rId3"/>
              </a:rPr>
              <a:t>https://demo.metroquestsurvey.com/sc5k5j</a:t>
            </a:r>
            <a:endParaRPr lang="en-US" sz="120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13</a:t>
            </a:fld>
            <a:endParaRPr lang="en-US"/>
          </a:p>
        </p:txBody>
      </p:sp>
    </p:spTree>
    <p:extLst>
      <p:ext uri="{BB962C8B-B14F-4D97-AF65-F5344CB8AC3E}">
        <p14:creationId xmlns:p14="http://schemas.microsoft.com/office/powerpoint/2010/main" val="2151088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hlinkClick r:id="rId3"/>
              </a:rPr>
              <a:t>https://demo.metroquestsurvey.com/sc5k5j</a:t>
            </a:r>
            <a:endParaRPr lang="en-US" sz="120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14</a:t>
            </a:fld>
            <a:endParaRPr lang="en-US"/>
          </a:p>
        </p:txBody>
      </p:sp>
    </p:spTree>
    <p:extLst>
      <p:ext uri="{BB962C8B-B14F-4D97-AF65-F5344CB8AC3E}">
        <p14:creationId xmlns:p14="http://schemas.microsoft.com/office/powerpoint/2010/main" val="28346671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hlinkClick r:id="rId3"/>
              </a:rPr>
              <a:t>https://demo.metroquestsurvey.com/sc5k5j</a:t>
            </a:r>
            <a:endParaRPr lang="en-US" sz="120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15</a:t>
            </a:fld>
            <a:endParaRPr lang="en-US"/>
          </a:p>
        </p:txBody>
      </p:sp>
    </p:spTree>
    <p:extLst>
      <p:ext uri="{BB962C8B-B14F-4D97-AF65-F5344CB8AC3E}">
        <p14:creationId xmlns:p14="http://schemas.microsoft.com/office/powerpoint/2010/main" val="1419947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hlinkClick r:id="rId3"/>
              </a:rPr>
              <a:t>https://demo.metroquestsurvey.com/sc5k5j</a:t>
            </a:r>
            <a:endParaRPr lang="en-US" sz="120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16</a:t>
            </a:fld>
            <a:endParaRPr lang="en-US"/>
          </a:p>
        </p:txBody>
      </p:sp>
    </p:spTree>
    <p:extLst>
      <p:ext uri="{BB962C8B-B14F-4D97-AF65-F5344CB8AC3E}">
        <p14:creationId xmlns:p14="http://schemas.microsoft.com/office/powerpoint/2010/main" val="23843940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hlinkClick r:id="rId3"/>
              </a:rPr>
              <a:t>https://demo.metroquestsurvey.com/sc5k5j</a:t>
            </a:r>
            <a:endParaRPr lang="en-US" sz="120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17</a:t>
            </a:fld>
            <a:endParaRPr lang="en-US"/>
          </a:p>
        </p:txBody>
      </p:sp>
    </p:spTree>
    <p:extLst>
      <p:ext uri="{BB962C8B-B14F-4D97-AF65-F5344CB8AC3E}">
        <p14:creationId xmlns:p14="http://schemas.microsoft.com/office/powerpoint/2010/main" val="998219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hlinkClick r:id="rId3"/>
              </a:rPr>
              <a:t>https://demo.metroquestsurvey.com/sc5k5j</a:t>
            </a:r>
            <a:endParaRPr lang="en-US" sz="1200"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18</a:t>
            </a:fld>
            <a:endParaRPr lang="en-US"/>
          </a:p>
        </p:txBody>
      </p:sp>
    </p:spTree>
    <p:extLst>
      <p:ext uri="{BB962C8B-B14F-4D97-AF65-F5344CB8AC3E}">
        <p14:creationId xmlns:p14="http://schemas.microsoft.com/office/powerpoint/2010/main" val="14199474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20</a:t>
            </a:fld>
            <a:endParaRPr lang="en-US"/>
          </a:p>
        </p:txBody>
      </p:sp>
    </p:spTree>
    <p:extLst>
      <p:ext uri="{BB962C8B-B14F-4D97-AF65-F5344CB8AC3E}">
        <p14:creationId xmlns:p14="http://schemas.microsoft.com/office/powerpoint/2010/main" val="2226872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hlinkClick r:id="rId3"/>
              </a:rPr>
              <a:t>https://demo.metroquestsurvey.com/sc5k5j</a:t>
            </a:r>
            <a:endParaRPr lang="en-US" sz="120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2</a:t>
            </a:fld>
            <a:endParaRPr lang="en-US"/>
          </a:p>
        </p:txBody>
      </p:sp>
    </p:spTree>
    <p:extLst>
      <p:ext uri="{BB962C8B-B14F-4D97-AF65-F5344CB8AC3E}">
        <p14:creationId xmlns:p14="http://schemas.microsoft.com/office/powerpoint/2010/main" val="1906367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hlinkClick r:id="rId3"/>
              </a:rPr>
              <a:t>https://demo.metroquestsurvey.com/sc5k5j</a:t>
            </a:r>
            <a:endParaRPr lang="en-US" sz="120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3</a:t>
            </a:fld>
            <a:endParaRPr lang="en-US"/>
          </a:p>
        </p:txBody>
      </p:sp>
    </p:spTree>
    <p:extLst>
      <p:ext uri="{BB962C8B-B14F-4D97-AF65-F5344CB8AC3E}">
        <p14:creationId xmlns:p14="http://schemas.microsoft.com/office/powerpoint/2010/main" val="3732983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hlinkClick r:id="rId3"/>
              </a:rPr>
              <a:t>https://demo.metroquestsurvey.com/sc5k5j</a:t>
            </a:r>
            <a:endParaRPr lang="en-US" sz="120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4</a:t>
            </a:fld>
            <a:endParaRPr lang="en-US"/>
          </a:p>
        </p:txBody>
      </p:sp>
    </p:spTree>
    <p:extLst>
      <p:ext uri="{BB962C8B-B14F-4D97-AF65-F5344CB8AC3E}">
        <p14:creationId xmlns:p14="http://schemas.microsoft.com/office/powerpoint/2010/main" val="2505545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hlinkClick r:id="rId3"/>
              </a:rPr>
              <a:t>https://demo.metroquestsurvey.com/sc5k5j</a:t>
            </a:r>
            <a:endParaRPr lang="en-US" sz="120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5</a:t>
            </a:fld>
            <a:endParaRPr lang="en-US"/>
          </a:p>
        </p:txBody>
      </p:sp>
    </p:spTree>
    <p:extLst>
      <p:ext uri="{BB962C8B-B14F-4D97-AF65-F5344CB8AC3E}">
        <p14:creationId xmlns:p14="http://schemas.microsoft.com/office/powerpoint/2010/main" val="2891520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hlinkClick r:id="rId3"/>
              </a:rPr>
              <a:t>https://demo.metroquestsurvey.com/sc5k5j</a:t>
            </a:r>
            <a:endParaRPr lang="en-US" sz="120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6</a:t>
            </a:fld>
            <a:endParaRPr lang="en-US"/>
          </a:p>
        </p:txBody>
      </p:sp>
    </p:spTree>
    <p:extLst>
      <p:ext uri="{BB962C8B-B14F-4D97-AF65-F5344CB8AC3E}">
        <p14:creationId xmlns:p14="http://schemas.microsoft.com/office/powerpoint/2010/main" val="3396683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hlinkClick r:id="rId3"/>
              </a:rPr>
              <a:t>https://demo.metroquestsurvey.com/sc5k5j</a:t>
            </a:r>
            <a:endParaRPr lang="en-US" sz="120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7</a:t>
            </a:fld>
            <a:endParaRPr lang="en-US"/>
          </a:p>
        </p:txBody>
      </p:sp>
    </p:spTree>
    <p:extLst>
      <p:ext uri="{BB962C8B-B14F-4D97-AF65-F5344CB8AC3E}">
        <p14:creationId xmlns:p14="http://schemas.microsoft.com/office/powerpoint/2010/main" val="509426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hlinkClick r:id="rId3"/>
              </a:rPr>
              <a:t>https://demo.metroquestsurvey.com/sc5k5j</a:t>
            </a:r>
            <a:endParaRPr lang="en-US" sz="120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8</a:t>
            </a:fld>
            <a:endParaRPr lang="en-US"/>
          </a:p>
        </p:txBody>
      </p:sp>
    </p:spTree>
    <p:extLst>
      <p:ext uri="{BB962C8B-B14F-4D97-AF65-F5344CB8AC3E}">
        <p14:creationId xmlns:p14="http://schemas.microsoft.com/office/powerpoint/2010/main" val="3673935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hlinkClick r:id="rId3"/>
              </a:rPr>
              <a:t>https://demo.metroquestsurvey.com/sc5k5j</a:t>
            </a:r>
            <a:endParaRPr lang="en-US" sz="120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DCB6EF1C-AA17-F640-A7A5-6C89FACC0C1D}" type="slidenum">
              <a:rPr lang="en-US" smtClean="0"/>
              <a:t>9</a:t>
            </a:fld>
            <a:endParaRPr lang="en-US"/>
          </a:p>
        </p:txBody>
      </p:sp>
    </p:spTree>
    <p:extLst>
      <p:ext uri="{BB962C8B-B14F-4D97-AF65-F5344CB8AC3E}">
        <p14:creationId xmlns:p14="http://schemas.microsoft.com/office/powerpoint/2010/main" val="16971404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6" descr="NCDOT_PowerPoint_Template-04.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hasCustomPrompt="1"/>
          </p:nvPr>
        </p:nvSpPr>
        <p:spPr>
          <a:xfrm>
            <a:off x="397918" y="3831921"/>
            <a:ext cx="8271945" cy="1219200"/>
          </a:xfrm>
        </p:spPr>
        <p:txBody>
          <a:bodyPr/>
          <a:lstStyle>
            <a:lvl1pPr algn="l">
              <a:defRPr baseline="0">
                <a:solidFill>
                  <a:schemeClr val="tx1">
                    <a:lumMod val="65000"/>
                    <a:lumOff val="35000"/>
                  </a:schemeClr>
                </a:solidFill>
              </a:defRPr>
            </a:lvl1pPr>
          </a:lstStyle>
          <a:p>
            <a:r>
              <a:rPr lang="en-US" dirty="0"/>
              <a:t>Click to edit presentation name</a:t>
            </a:r>
          </a:p>
        </p:txBody>
      </p:sp>
      <p:sp>
        <p:nvSpPr>
          <p:cNvPr id="3" name="Subtitle 2"/>
          <p:cNvSpPr>
            <a:spLocks noGrp="1"/>
          </p:cNvSpPr>
          <p:nvPr>
            <p:ph type="subTitle" idx="1" hasCustomPrompt="1"/>
          </p:nvPr>
        </p:nvSpPr>
        <p:spPr>
          <a:xfrm>
            <a:off x="397919" y="5105400"/>
            <a:ext cx="6400800" cy="660400"/>
          </a:xfrm>
        </p:spPr>
        <p:txBody>
          <a:bodyPr/>
          <a:lstStyle>
            <a:lvl1pPr marL="0" indent="0" algn="l">
              <a:buNone/>
              <a:defRPr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presenter name</a:t>
            </a:r>
          </a:p>
        </p:txBody>
      </p:sp>
      <p:sp>
        <p:nvSpPr>
          <p:cNvPr id="6" name="Text Placeholder 5"/>
          <p:cNvSpPr>
            <a:spLocks noGrp="1"/>
          </p:cNvSpPr>
          <p:nvPr>
            <p:ph type="body" sz="quarter" idx="10" hasCustomPrompt="1"/>
          </p:nvPr>
        </p:nvSpPr>
        <p:spPr>
          <a:xfrm>
            <a:off x="398463" y="5854700"/>
            <a:ext cx="6650037" cy="546100"/>
          </a:xfrm>
        </p:spPr>
        <p:txBody>
          <a:bodyPr/>
          <a:lstStyle>
            <a:lvl1pPr marL="0" indent="0">
              <a:buNone/>
              <a:defRPr/>
            </a:lvl1pPr>
          </a:lstStyle>
          <a:p>
            <a:pPr lvl="0"/>
            <a:r>
              <a:rPr lang="en-US" dirty="0"/>
              <a:t>Click to edit date</a:t>
            </a:r>
          </a:p>
        </p:txBody>
      </p:sp>
    </p:spTree>
    <p:extLst>
      <p:ext uri="{BB962C8B-B14F-4D97-AF65-F5344CB8AC3E}">
        <p14:creationId xmlns:p14="http://schemas.microsoft.com/office/powerpoint/2010/main" val="3181645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Tex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latin typeface="Arial"/>
                <a:cs typeface="Arial"/>
              </a:defRPr>
            </a:lvl1pPr>
          </a:lstStyle>
          <a:p>
            <a:r>
              <a:rPr lang="en-US"/>
              <a:t>Click to edit Master title style</a:t>
            </a:r>
            <a:endParaRPr lang="en-US" dirty="0"/>
          </a:p>
        </p:txBody>
      </p:sp>
      <p:sp>
        <p:nvSpPr>
          <p:cNvPr id="5" name="Text Placeholder 4"/>
          <p:cNvSpPr>
            <a:spLocks noGrp="1"/>
          </p:cNvSpPr>
          <p:nvPr>
            <p:ph type="body" sz="quarter" idx="11"/>
          </p:nvPr>
        </p:nvSpPr>
        <p:spPr>
          <a:xfrm>
            <a:off x="457200" y="1733550"/>
            <a:ext cx="8229600" cy="452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2" hasCustomPrompt="1"/>
          </p:nvPr>
        </p:nvSpPr>
        <p:spPr>
          <a:xfrm>
            <a:off x="4838701" y="88900"/>
            <a:ext cx="3848100" cy="273050"/>
          </a:xfrm>
        </p:spPr>
        <p:txBody>
          <a:bodyPr/>
          <a:lstStyle>
            <a:lvl1pPr marL="0" indent="0" algn="r">
              <a:buNone/>
              <a:defRPr sz="1400">
                <a:solidFill>
                  <a:schemeClr val="bg1"/>
                </a:solidFill>
              </a:defRPr>
            </a:lvl1pPr>
          </a:lstStyle>
          <a:p>
            <a:pPr lvl="0"/>
            <a:r>
              <a:rPr lang="en-US" dirty="0"/>
              <a:t>Click to edit presentation title</a:t>
            </a:r>
          </a:p>
        </p:txBody>
      </p:sp>
      <p:sp>
        <p:nvSpPr>
          <p:cNvPr id="6" name="Slide Number Placeholder 5"/>
          <p:cNvSpPr>
            <a:spLocks noGrp="1"/>
          </p:cNvSpPr>
          <p:nvPr>
            <p:ph type="sldNum" sz="quarter" idx="13"/>
          </p:nvPr>
        </p:nvSpPr>
        <p:spPr/>
        <p:txBody>
          <a:bodyPr/>
          <a:lstStyle>
            <a:lvl1pPr>
              <a:defRPr/>
            </a:lvl1pPr>
          </a:lstStyle>
          <a:p>
            <a:pPr>
              <a:defRPr/>
            </a:pPr>
            <a:fld id="{3C2E06F5-03C5-4BA5-AE80-2E98A827F366}" type="slidenum">
              <a:rPr lang="en-US" altLang="en-US"/>
              <a:pPr>
                <a:defRPr/>
              </a:pPr>
              <a:t>‹#›</a:t>
            </a:fld>
            <a:endParaRPr lang="en-US" altLang="en-US" dirty="0"/>
          </a:p>
        </p:txBody>
      </p:sp>
    </p:spTree>
    <p:extLst>
      <p:ext uri="{BB962C8B-B14F-4D97-AF65-F5344CB8AC3E}">
        <p14:creationId xmlns:p14="http://schemas.microsoft.com/office/powerpoint/2010/main" val="3444078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Text &amp; 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595959"/>
                </a:solidFill>
                <a:latin typeface="Arial"/>
                <a:cs typeface="Arial"/>
              </a:defRPr>
            </a:lvl1pPr>
          </a:lstStyle>
          <a:p>
            <a:r>
              <a:rPr lang="en-US"/>
              <a:t>Click to edit Master title style</a:t>
            </a:r>
            <a:endParaRPr lang="en-US" dirty="0"/>
          </a:p>
        </p:txBody>
      </p:sp>
      <p:sp>
        <p:nvSpPr>
          <p:cNvPr id="9" name="Text Placeholder 8"/>
          <p:cNvSpPr>
            <a:spLocks noGrp="1"/>
          </p:cNvSpPr>
          <p:nvPr>
            <p:ph type="body" sz="quarter" idx="12" hasCustomPrompt="1"/>
          </p:nvPr>
        </p:nvSpPr>
        <p:spPr>
          <a:xfrm>
            <a:off x="4838701" y="88900"/>
            <a:ext cx="3848100" cy="273050"/>
          </a:xfrm>
        </p:spPr>
        <p:txBody>
          <a:bodyPr/>
          <a:lstStyle>
            <a:lvl1pPr marL="0" indent="0" algn="r">
              <a:buNone/>
              <a:defRPr sz="1400">
                <a:solidFill>
                  <a:schemeClr val="bg1"/>
                </a:solidFill>
              </a:defRPr>
            </a:lvl1pPr>
          </a:lstStyle>
          <a:p>
            <a:pPr lvl="0"/>
            <a:r>
              <a:rPr lang="en-US" dirty="0"/>
              <a:t>Click to edit presentation title</a:t>
            </a:r>
          </a:p>
        </p:txBody>
      </p:sp>
      <p:sp>
        <p:nvSpPr>
          <p:cNvPr id="6" name="Content Placeholder 5"/>
          <p:cNvSpPr>
            <a:spLocks noGrp="1"/>
          </p:cNvSpPr>
          <p:nvPr>
            <p:ph sz="quarter" idx="13"/>
          </p:nvPr>
        </p:nvSpPr>
        <p:spPr>
          <a:xfrm>
            <a:off x="457200" y="1752600"/>
            <a:ext cx="8229600" cy="4514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4"/>
          </p:nvPr>
        </p:nvSpPr>
        <p:spPr/>
        <p:txBody>
          <a:bodyPr/>
          <a:lstStyle>
            <a:lvl1pPr>
              <a:defRPr/>
            </a:lvl1pPr>
          </a:lstStyle>
          <a:p>
            <a:pPr>
              <a:defRPr/>
            </a:pPr>
            <a:fld id="{B3DAFCE5-0C67-4A53-8F92-3CAC2938318C}" type="slidenum">
              <a:rPr lang="en-US" altLang="en-US"/>
              <a:pPr>
                <a:defRPr/>
              </a:pPr>
              <a:t>‹#›</a:t>
            </a:fld>
            <a:endParaRPr lang="en-US" altLang="en-US"/>
          </a:p>
        </p:txBody>
      </p:sp>
    </p:spTree>
    <p:extLst>
      <p:ext uri="{BB962C8B-B14F-4D97-AF65-F5344CB8AC3E}">
        <p14:creationId xmlns:p14="http://schemas.microsoft.com/office/powerpoint/2010/main" val="3594013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Text Placeholder 8"/>
          <p:cNvSpPr>
            <a:spLocks noGrp="1"/>
          </p:cNvSpPr>
          <p:nvPr>
            <p:ph type="body" sz="quarter" idx="12" hasCustomPrompt="1"/>
          </p:nvPr>
        </p:nvSpPr>
        <p:spPr>
          <a:xfrm>
            <a:off x="4838701" y="88900"/>
            <a:ext cx="3848100" cy="263525"/>
          </a:xfrm>
        </p:spPr>
        <p:txBody>
          <a:bodyPr/>
          <a:lstStyle>
            <a:lvl1pPr marL="0" indent="0" algn="r">
              <a:buNone/>
              <a:defRPr sz="1400">
                <a:solidFill>
                  <a:schemeClr val="bg1"/>
                </a:solidFill>
              </a:defRPr>
            </a:lvl1pPr>
          </a:lstStyle>
          <a:p>
            <a:pPr lvl="0"/>
            <a:r>
              <a:rPr lang="en-US" dirty="0"/>
              <a:t>Click to edit presentation title</a:t>
            </a:r>
          </a:p>
        </p:txBody>
      </p:sp>
      <p:sp>
        <p:nvSpPr>
          <p:cNvPr id="3" name="Slide Number Placeholder 5"/>
          <p:cNvSpPr>
            <a:spLocks noGrp="1"/>
          </p:cNvSpPr>
          <p:nvPr>
            <p:ph type="sldNum" sz="quarter" idx="13"/>
          </p:nvPr>
        </p:nvSpPr>
        <p:spPr/>
        <p:txBody>
          <a:bodyPr/>
          <a:lstStyle>
            <a:lvl1pPr>
              <a:defRPr/>
            </a:lvl1pPr>
          </a:lstStyle>
          <a:p>
            <a:pPr>
              <a:defRPr/>
            </a:pPr>
            <a:fld id="{8E0C9224-0E86-4A9A-8DD9-792BBB0652B6}" type="slidenum">
              <a:rPr lang="en-US" altLang="en-US"/>
              <a:pPr>
                <a:defRPr/>
              </a:pPr>
              <a:t>‹#›</a:t>
            </a:fld>
            <a:endParaRPr lang="en-US" altLang="en-US"/>
          </a:p>
        </p:txBody>
      </p:sp>
    </p:spTree>
    <p:extLst>
      <p:ext uri="{BB962C8B-B14F-4D97-AF65-F5344CB8AC3E}">
        <p14:creationId xmlns:p14="http://schemas.microsoft.com/office/powerpoint/2010/main" val="1601684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Slide Number Placeholder 5"/>
          <p:cNvSpPr>
            <a:spLocks noGrp="1"/>
          </p:cNvSpPr>
          <p:nvPr>
            <p:ph type="sldNum" sz="quarter" idx="4"/>
          </p:nvPr>
        </p:nvSpPr>
        <p:spPr>
          <a:xfrm>
            <a:off x="8142698" y="6356350"/>
            <a:ext cx="544101" cy="365125"/>
          </a:xfrm>
          <a:prstGeom prst="rect">
            <a:avLst/>
          </a:prstGeom>
        </p:spPr>
        <p:txBody>
          <a:bodyPr/>
          <a:lstStyle>
            <a:lvl1pPr algn="r">
              <a:defRPr sz="1200">
                <a:solidFill>
                  <a:schemeClr val="tx1">
                    <a:lumMod val="75000"/>
                    <a:lumOff val="25000"/>
                  </a:schemeClr>
                </a:solidFill>
                <a:latin typeface="Helvetica"/>
              </a:defRPr>
            </a:lvl1pPr>
          </a:lstStyle>
          <a:p>
            <a:fld id="{2985A7AB-62D5-BB49-9143-B22354004447}" type="slidenum">
              <a:rPr lang="en-US" smtClean="0"/>
              <a:pPr/>
              <a:t>‹#›</a:t>
            </a:fld>
            <a:endParaRPr lang="en-US" dirty="0"/>
          </a:p>
        </p:txBody>
      </p:sp>
      <p:sp>
        <p:nvSpPr>
          <p:cNvPr id="5" name="Title Placeholder 1"/>
          <p:cNvSpPr>
            <a:spLocks noGrp="1"/>
          </p:cNvSpPr>
          <p:nvPr>
            <p:ph type="title"/>
          </p:nvPr>
        </p:nvSpPr>
        <p:spPr>
          <a:xfrm>
            <a:off x="457200" y="806564"/>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6" name="Text Placeholder 2"/>
          <p:cNvSpPr>
            <a:spLocks noGrp="1"/>
          </p:cNvSpPr>
          <p:nvPr>
            <p:ph idx="1" hasCustomPrompt="1"/>
          </p:nvPr>
        </p:nvSpPr>
        <p:spPr>
          <a:xfrm>
            <a:off x="457200" y="2046738"/>
            <a:ext cx="8229600" cy="3705109"/>
          </a:xfrm>
          <a:prstGeom prst="rect">
            <a:avLst/>
          </a:prstGeom>
        </p:spPr>
        <p:txBody>
          <a:bodyPr vert="horz" lIns="91440" tIns="45720" rIns="91440" bIns="45720" rtlCol="0">
            <a:normAutofit/>
          </a:bodyPr>
          <a:lstStyle>
            <a:lvl1pPr>
              <a:defRPr>
                <a:solidFill>
                  <a:schemeClr val="tx1">
                    <a:lumMod val="75000"/>
                    <a:lumOff val="25000"/>
                  </a:schemeClr>
                </a:solidFill>
              </a:defRPr>
            </a:lvl1pPr>
            <a:lvl2pPr marL="285750" indent="-285750">
              <a:buFont typeface="Arial"/>
              <a:buChar char="•"/>
              <a:defRPr>
                <a:solidFill>
                  <a:schemeClr val="tx1">
                    <a:lumMod val="75000"/>
                    <a:lumOff val="25000"/>
                  </a:schemeClr>
                </a:solidFill>
              </a:defRPr>
            </a:lvl2pPr>
            <a:lvl3pPr marL="285750" indent="-285750">
              <a:buFont typeface="Arial"/>
              <a:buChar char="•"/>
              <a:defRPr>
                <a:solidFill>
                  <a:schemeClr val="tx1">
                    <a:lumMod val="75000"/>
                    <a:lumOff val="25000"/>
                  </a:schemeClr>
                </a:solidFill>
              </a:defRPr>
            </a:lvl3pPr>
            <a:lvl4pPr marL="285750" indent="-285750">
              <a:buFont typeface="Arial"/>
              <a:buChar char="•"/>
              <a:defRPr>
                <a:solidFill>
                  <a:schemeClr val="tx1">
                    <a:lumMod val="75000"/>
                    <a:lumOff val="25000"/>
                  </a:schemeClr>
                </a:solidFill>
              </a:defRPr>
            </a:lvl4pPr>
            <a:lvl5pPr marL="285750" indent="-285750">
              <a:buFont typeface="Arial"/>
              <a:buChar char="•"/>
              <a:defRPr>
                <a:solidFill>
                  <a:schemeClr val="tx1">
                    <a:lumMod val="75000"/>
                    <a:lumOff val="25000"/>
                  </a:schemeClr>
                </a:solidFill>
              </a:defRPr>
            </a:lvl5pPr>
          </a:lstStyle>
          <a:p>
            <a:pPr lvl="0"/>
            <a:r>
              <a:rPr lang="en-US" dirty="0"/>
              <a:t>Click to edit Master text styles</a:t>
            </a:r>
          </a:p>
          <a:p>
            <a:pPr lvl="2"/>
            <a:r>
              <a:rPr lang="en-US" dirty="0"/>
              <a:t>Second level</a:t>
            </a:r>
          </a:p>
          <a:p>
            <a:pPr lvl="3"/>
            <a:r>
              <a:rPr lang="en-US" dirty="0"/>
              <a:t>Third level</a:t>
            </a:r>
          </a:p>
          <a:p>
            <a:pPr lvl="4"/>
            <a:r>
              <a:rPr lang="en-US" dirty="0"/>
              <a:t>Fourth level</a:t>
            </a:r>
          </a:p>
          <a:p>
            <a:pPr lvl="4"/>
            <a:r>
              <a:rPr lang="en-US" dirty="0"/>
              <a:t>Fifth level</a:t>
            </a:r>
          </a:p>
        </p:txBody>
      </p:sp>
    </p:spTree>
    <p:extLst>
      <p:ext uri="{BB962C8B-B14F-4D97-AF65-F5344CB8AC3E}">
        <p14:creationId xmlns:p14="http://schemas.microsoft.com/office/powerpoint/2010/main" val="15868288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NCDOT_PowerPoint_Template-03.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9139238"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Title Placeholder 1"/>
          <p:cNvSpPr>
            <a:spLocks noGrp="1"/>
          </p:cNvSpPr>
          <p:nvPr>
            <p:ph type="title"/>
          </p:nvPr>
        </p:nvSpPr>
        <p:spPr bwMode="auto">
          <a:xfrm>
            <a:off x="457200" y="46990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457200" y="1795463"/>
            <a:ext cx="8229600" cy="4525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chemeClr val="tx1">
                    <a:lumMod val="50000"/>
                    <a:lumOff val="50000"/>
                  </a:schemeClr>
                </a:solidFill>
              </a:defRPr>
            </a:lvl1pPr>
          </a:lstStyle>
          <a:p>
            <a:pPr>
              <a:defRPr/>
            </a:pPr>
            <a:fld id="{242A913A-3D76-A24F-93D7-30008D8DD2C5}" type="slidenum">
              <a:rPr lang="en-US" altLang="en-US" smtClean="0"/>
              <a:t>‹#›</a:t>
            </a:fld>
            <a:endParaRPr lang="en-US" altLang="en-US" dirty="0"/>
          </a:p>
        </p:txBody>
      </p:sp>
    </p:spTree>
  </p:cSld>
  <p:clrMap bg1="lt1" tx1="dk1" bg2="lt2" tx2="dk2" accent1="accent1" accent2="accent2" accent3="accent3" accent4="accent4" accent5="accent5" accent6="accent6" hlink="hlink" folHlink="folHlink"/>
  <p:sldLayoutIdLst>
    <p:sldLayoutId id="2147483672" r:id="rId1"/>
    <p:sldLayoutId id="2147483669" r:id="rId2"/>
    <p:sldLayoutId id="2147483670" r:id="rId3"/>
    <p:sldLayoutId id="2147483671" r:id="rId4"/>
    <p:sldLayoutId id="2147483673" r:id="rId5"/>
  </p:sldLayoutIdLst>
  <p:hf hdr="0" ftr="0" dt="0"/>
  <p:txStyles>
    <p:titleStyle>
      <a:lvl1pPr algn="ctr" defTabSz="457200" rtl="0" eaLnBrk="1" fontAlgn="base" hangingPunct="1">
        <a:spcBef>
          <a:spcPct val="0"/>
        </a:spcBef>
        <a:spcAft>
          <a:spcPct val="0"/>
        </a:spcAft>
        <a:defRPr sz="4400" kern="1200">
          <a:solidFill>
            <a:srgbClr val="595959"/>
          </a:solidFill>
          <a:latin typeface="Arial"/>
          <a:ea typeface="MS PGothic" pitchFamily="34" charset="-128"/>
          <a:cs typeface="Arial"/>
        </a:defRPr>
      </a:lvl1pPr>
      <a:lvl2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2pPr>
      <a:lvl3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3pPr>
      <a:lvl4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4pPr>
      <a:lvl5pPr algn="ctr" defTabSz="457200" rtl="0" eaLnBrk="1" fontAlgn="base" hangingPunct="1">
        <a:spcBef>
          <a:spcPct val="0"/>
        </a:spcBef>
        <a:spcAft>
          <a:spcPct val="0"/>
        </a:spcAft>
        <a:defRPr sz="4400">
          <a:solidFill>
            <a:srgbClr val="595959"/>
          </a:solidFill>
          <a:latin typeface="Arial" charset="0"/>
          <a:ea typeface="MS PGothic" pitchFamily="34" charset="-128"/>
          <a:cs typeface="Arial" charset="0"/>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rgbClr val="595959"/>
          </a:solidFill>
          <a:latin typeface="Arial"/>
          <a:ea typeface="MS PGothic" pitchFamily="34" charset="-128"/>
          <a:cs typeface="Arial"/>
        </a:defRPr>
      </a:lvl1pPr>
      <a:lvl2pPr marL="742950" indent="-285750" algn="l" defTabSz="457200" rtl="0" eaLnBrk="1" fontAlgn="base" hangingPunct="1">
        <a:spcBef>
          <a:spcPct val="20000"/>
        </a:spcBef>
        <a:spcAft>
          <a:spcPct val="0"/>
        </a:spcAft>
        <a:buFont typeface="Arial" charset="0"/>
        <a:buChar char="–"/>
        <a:defRPr sz="2800" kern="1200">
          <a:solidFill>
            <a:srgbClr val="595959"/>
          </a:solidFill>
          <a:latin typeface="Arial"/>
          <a:ea typeface="MS PGothic" pitchFamily="34" charset="-128"/>
          <a:cs typeface="Arial"/>
        </a:defRPr>
      </a:lvl2pPr>
      <a:lvl3pPr marL="1143000" indent="-228600" algn="l" defTabSz="457200" rtl="0" eaLnBrk="1" fontAlgn="base" hangingPunct="1">
        <a:spcBef>
          <a:spcPct val="20000"/>
        </a:spcBef>
        <a:spcAft>
          <a:spcPct val="0"/>
        </a:spcAft>
        <a:buFont typeface="Arial" charset="0"/>
        <a:buChar char="•"/>
        <a:defRPr sz="2400" kern="1200">
          <a:solidFill>
            <a:srgbClr val="595959"/>
          </a:solidFill>
          <a:latin typeface="Arial"/>
          <a:ea typeface="MS PGothic" pitchFamily="34" charset="-128"/>
          <a:cs typeface="Arial"/>
        </a:defRPr>
      </a:lvl3pPr>
      <a:lvl4pPr marL="16002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4pPr>
      <a:lvl5pPr marL="2057400" indent="-228600" algn="l" defTabSz="457200" rtl="0" eaLnBrk="1" fontAlgn="base" hangingPunct="1">
        <a:spcBef>
          <a:spcPct val="20000"/>
        </a:spcBef>
        <a:spcAft>
          <a:spcPct val="0"/>
        </a:spcAft>
        <a:buFont typeface="Arial" charset="0"/>
        <a:buChar char="»"/>
        <a:defRPr sz="2000" kern="1200">
          <a:solidFill>
            <a:srgbClr val="595959"/>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hart" Target="../charts/chart28.xml"/><Relationship Id="rId4" Type="http://schemas.openxmlformats.org/officeDocument/2006/relationships/chart" Target="../charts/chart27.xml"/></Relationships>
</file>

<file path=ppt/slides/_rels/slide11.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sv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15.sv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3" Type="http://schemas.openxmlformats.org/officeDocument/2006/relationships/hyperlink" Target="mailto:tmanimashaun@ncdot.gov"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mailto:lsnuggs@rockyriverrpo.org" TargetMode="External"/><Relationship Id="rId4" Type="http://schemas.openxmlformats.org/officeDocument/2006/relationships/hyperlink" Target="mailto:ricastillo@ncdot.gov"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chart" Target="../charts/chart4.xml"/></Relationships>
</file>

<file path=ppt/slides/_rels/slide4.xml.rels><?xml version="1.0" encoding="UTF-8" standalone="yes"?>
<Relationships xmlns="http://schemas.openxmlformats.org/package/2006/relationships"><Relationship Id="rId8" Type="http://schemas.openxmlformats.org/officeDocument/2006/relationships/chart" Target="../charts/chart10.xml"/><Relationship Id="rId3" Type="http://schemas.openxmlformats.org/officeDocument/2006/relationships/chart" Target="../charts/chart5.xml"/><Relationship Id="rId7" Type="http://schemas.openxmlformats.org/officeDocument/2006/relationships/chart" Target="../charts/chart9.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 Id="rId9" Type="http://schemas.openxmlformats.org/officeDocument/2006/relationships/chart" Target="../charts/chart11.xml"/></Relationships>
</file>

<file path=ppt/slides/_rels/slide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hart" Target="../charts/chart20.xml"/><Relationship Id="rId5" Type="http://schemas.openxmlformats.org/officeDocument/2006/relationships/chart" Target="../charts/chart19.xml"/><Relationship Id="rId4" Type="http://schemas.openxmlformats.org/officeDocument/2006/relationships/chart" Target="../charts/chart18.xml"/></Relationships>
</file>

<file path=ppt/slides/_rels/slide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22.xml"/></Relationships>
</file>

<file path=ppt/slides/_rels/slide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hart" Target="../charts/chart25.xml"/><Relationship Id="rId4" Type="http://schemas.openxmlformats.org/officeDocument/2006/relationships/chart" Target="../charts/char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4000" dirty="0"/>
              <a:t>Stanly County Comprehensive Transportation Plan (CTP)</a:t>
            </a:r>
            <a:br>
              <a:rPr lang="en-US" sz="4000" dirty="0"/>
            </a:br>
            <a:r>
              <a:rPr lang="en-US" sz="4000" dirty="0"/>
              <a:t>Survey Results</a:t>
            </a:r>
          </a:p>
        </p:txBody>
      </p:sp>
      <p:sp>
        <p:nvSpPr>
          <p:cNvPr id="3" name="Subtitle 2"/>
          <p:cNvSpPr>
            <a:spLocks noGrp="1"/>
          </p:cNvSpPr>
          <p:nvPr>
            <p:ph type="subTitle" idx="1"/>
          </p:nvPr>
        </p:nvSpPr>
        <p:spPr>
          <a:xfrm>
            <a:off x="397918" y="5804084"/>
            <a:ext cx="6400800" cy="660400"/>
          </a:xfrm>
        </p:spPr>
        <p:txBody>
          <a:bodyPr/>
          <a:lstStyle/>
          <a:p>
            <a:r>
              <a:rPr lang="en-US" sz="1800" dirty="0"/>
              <a:t>Roger Castillo, Temilope Animashaun</a:t>
            </a:r>
          </a:p>
          <a:p>
            <a:r>
              <a:rPr lang="en-US" sz="1800" dirty="0"/>
              <a:t>August 6, 2024</a:t>
            </a:r>
          </a:p>
          <a:p>
            <a:endParaRPr lang="en-US" dirty="0"/>
          </a:p>
        </p:txBody>
      </p:sp>
    </p:spTree>
    <p:extLst>
      <p:ext uri="{BB962C8B-B14F-4D97-AF65-F5344CB8AC3E}">
        <p14:creationId xmlns:p14="http://schemas.microsoft.com/office/powerpoint/2010/main" val="2743484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barChartPedestrian">
            <a:extLst>
              <a:ext uri="{FF2B5EF4-FFF2-40B4-BE49-F238E27FC236}">
                <a16:creationId xmlns:a16="http://schemas.microsoft.com/office/drawing/2014/main" id="{00000000-0008-0000-0000-000006000000}"/>
              </a:ext>
            </a:extLst>
          </p:cNvPr>
          <p:cNvGraphicFramePr>
            <a:graphicFrameLocks/>
          </p:cNvGraphicFramePr>
          <p:nvPr>
            <p:extLst>
              <p:ext uri="{D42A27DB-BD31-4B8C-83A1-F6EECF244321}">
                <p14:modId xmlns:p14="http://schemas.microsoft.com/office/powerpoint/2010/main" val="3159582458"/>
              </p:ext>
            </p:extLst>
          </p:nvPr>
        </p:nvGraphicFramePr>
        <p:xfrm>
          <a:off x="2417312" y="4549660"/>
          <a:ext cx="4440688" cy="24775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barChartPedestrian">
            <a:extLst>
              <a:ext uri="{FF2B5EF4-FFF2-40B4-BE49-F238E27FC236}">
                <a16:creationId xmlns:a16="http://schemas.microsoft.com/office/drawing/2014/main" id="{00000000-0008-0000-0000-000006000000}"/>
              </a:ext>
            </a:extLst>
          </p:cNvPr>
          <p:cNvGraphicFramePr>
            <a:graphicFrameLocks/>
          </p:cNvGraphicFramePr>
          <p:nvPr>
            <p:extLst>
              <p:ext uri="{D42A27DB-BD31-4B8C-83A1-F6EECF244321}">
                <p14:modId xmlns:p14="http://schemas.microsoft.com/office/powerpoint/2010/main" val="2843501361"/>
              </p:ext>
            </p:extLst>
          </p:nvPr>
        </p:nvGraphicFramePr>
        <p:xfrm>
          <a:off x="4450788" y="2088152"/>
          <a:ext cx="4381146" cy="235343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barChartPedestrian">
            <a:extLst>
              <a:ext uri="{FF2B5EF4-FFF2-40B4-BE49-F238E27FC236}">
                <a16:creationId xmlns:a16="http://schemas.microsoft.com/office/drawing/2014/main" id="{00000000-0008-0000-0000-000006000000}"/>
              </a:ext>
            </a:extLst>
          </p:cNvPr>
          <p:cNvGraphicFramePr>
            <a:graphicFrameLocks/>
          </p:cNvGraphicFramePr>
          <p:nvPr>
            <p:extLst>
              <p:ext uri="{D42A27DB-BD31-4B8C-83A1-F6EECF244321}">
                <p14:modId xmlns:p14="http://schemas.microsoft.com/office/powerpoint/2010/main" val="3673871305"/>
              </p:ext>
            </p:extLst>
          </p:nvPr>
        </p:nvGraphicFramePr>
        <p:xfrm>
          <a:off x="269312" y="2139181"/>
          <a:ext cx="4079181" cy="2286893"/>
        </p:xfrm>
        <a:graphic>
          <a:graphicData uri="http://schemas.openxmlformats.org/drawingml/2006/chart">
            <c:chart xmlns:c="http://schemas.openxmlformats.org/drawingml/2006/chart" xmlns:r="http://schemas.openxmlformats.org/officeDocument/2006/relationships" r:id="rId5"/>
          </a:graphicData>
        </a:graphic>
      </p:graphicFrame>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10</a:t>
            </a:fld>
            <a:endParaRPr lang="en-US" altLang="en-US" dirty="0"/>
          </a:p>
        </p:txBody>
      </p:sp>
      <p:sp>
        <p:nvSpPr>
          <p:cNvPr id="8" name="Text Placeholder 3">
            <a:extLst>
              <a:ext uri="{FF2B5EF4-FFF2-40B4-BE49-F238E27FC236}">
                <a16:creationId xmlns:a16="http://schemas.microsoft.com/office/drawing/2014/main" id="{57BA4799-3B09-47ED-854F-61E0E739DB0C}"/>
              </a:ext>
            </a:extLst>
          </p:cNvPr>
          <p:cNvSpPr>
            <a:spLocks noGrp="1"/>
          </p:cNvSpPr>
          <p:nvPr>
            <p:ph type="body" sz="quarter" idx="12"/>
          </p:nvPr>
        </p:nvSpPr>
        <p:spPr>
          <a:xfrm>
            <a:off x="4838701" y="88900"/>
            <a:ext cx="3848100" cy="273050"/>
          </a:xfrm>
        </p:spPr>
        <p:txBody>
          <a:bodyPr/>
          <a:lstStyle/>
          <a:p>
            <a:r>
              <a:rPr lang="en-US" dirty="0"/>
              <a:t>Stanly County CTP</a:t>
            </a:r>
          </a:p>
          <a:p>
            <a:endParaRPr lang="en-US" dirty="0"/>
          </a:p>
        </p:txBody>
      </p:sp>
      <p:sp>
        <p:nvSpPr>
          <p:cNvPr id="4" name="Text Placeholder 3">
            <a:extLst>
              <a:ext uri="{FF2B5EF4-FFF2-40B4-BE49-F238E27FC236}">
                <a16:creationId xmlns:a16="http://schemas.microsoft.com/office/drawing/2014/main" id="{4FC470F4-572F-D851-FA72-58F193591C14}"/>
              </a:ext>
            </a:extLst>
          </p:cNvPr>
          <p:cNvSpPr>
            <a:spLocks noGrp="1"/>
          </p:cNvSpPr>
          <p:nvPr>
            <p:ph type="body" sz="quarter" idx="11"/>
          </p:nvPr>
        </p:nvSpPr>
        <p:spPr>
          <a:xfrm>
            <a:off x="399393" y="610804"/>
            <a:ext cx="8229600" cy="647043"/>
          </a:xfrm>
          <a:solidFill>
            <a:srgbClr val="002060"/>
          </a:solidFill>
          <a:effectLst/>
        </p:spPr>
        <p:txBody>
          <a:bodyPr/>
          <a:lstStyle/>
          <a:p>
            <a:pPr marL="0" indent="0">
              <a:buNone/>
            </a:pPr>
            <a:r>
              <a:rPr lang="en-US" dirty="0">
                <a:solidFill>
                  <a:schemeClr val="bg1"/>
                </a:solidFill>
              </a:rPr>
              <a:t>						What do you think?</a:t>
            </a:r>
          </a:p>
        </p:txBody>
      </p:sp>
      <p:sp>
        <p:nvSpPr>
          <p:cNvPr id="2" name="Rectangle 1">
            <a:extLst>
              <a:ext uri="{FF2B5EF4-FFF2-40B4-BE49-F238E27FC236}">
                <a16:creationId xmlns:a16="http://schemas.microsoft.com/office/drawing/2014/main" id="{F812C5C0-684C-50C5-2CED-5427944F50F9}"/>
              </a:ext>
            </a:extLst>
          </p:cNvPr>
          <p:cNvSpPr/>
          <p:nvPr/>
        </p:nvSpPr>
        <p:spPr>
          <a:xfrm rot="1856592">
            <a:off x="1858456" y="495517"/>
            <a:ext cx="110359" cy="87761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543467C-050D-E753-776B-64B9EED2739A}"/>
              </a:ext>
            </a:extLst>
          </p:cNvPr>
          <p:cNvSpPr txBox="1"/>
          <p:nvPr/>
        </p:nvSpPr>
        <p:spPr>
          <a:xfrm>
            <a:off x="3006657" y="1381579"/>
            <a:ext cx="3772894" cy="369332"/>
          </a:xfrm>
          <a:prstGeom prst="rect">
            <a:avLst/>
          </a:prstGeom>
          <a:solidFill>
            <a:srgbClr val="002060"/>
          </a:solidFill>
        </p:spPr>
        <p:txBody>
          <a:bodyPr wrap="square" rtlCol="0">
            <a:spAutoFit/>
          </a:bodyPr>
          <a:lstStyle/>
          <a:p>
            <a:pPr algn="ctr"/>
            <a:r>
              <a:rPr lang="en-US" dirty="0">
                <a:solidFill>
                  <a:schemeClr val="bg1"/>
                </a:solidFill>
              </a:rPr>
              <a:t>PEDESTRIAN</a:t>
            </a:r>
          </a:p>
        </p:txBody>
      </p:sp>
      <p:sp>
        <p:nvSpPr>
          <p:cNvPr id="14" name="TextBox 13">
            <a:extLst>
              <a:ext uri="{FF2B5EF4-FFF2-40B4-BE49-F238E27FC236}">
                <a16:creationId xmlns:a16="http://schemas.microsoft.com/office/drawing/2014/main" id="{7EAB783C-85F1-9B1E-6EFE-213B28C5FB14}"/>
              </a:ext>
            </a:extLst>
          </p:cNvPr>
          <p:cNvSpPr txBox="1"/>
          <p:nvPr/>
        </p:nvSpPr>
        <p:spPr>
          <a:xfrm>
            <a:off x="885283" y="2376530"/>
            <a:ext cx="846814" cy="461665"/>
          </a:xfrm>
          <a:prstGeom prst="rect">
            <a:avLst/>
          </a:prstGeom>
          <a:solidFill>
            <a:schemeClr val="bg1"/>
          </a:solidFill>
        </p:spPr>
        <p:txBody>
          <a:bodyPr wrap="square" rtlCol="0">
            <a:spAutoFit/>
          </a:bodyPr>
          <a:lstStyle/>
          <a:p>
            <a:r>
              <a:rPr lang="en-US" sz="800" dirty="0">
                <a:solidFill>
                  <a:srgbClr val="002060"/>
                </a:solidFill>
              </a:rPr>
              <a:t>Average Rating:</a:t>
            </a:r>
          </a:p>
          <a:p>
            <a:r>
              <a:rPr lang="en-US" sz="1600" dirty="0">
                <a:solidFill>
                  <a:srgbClr val="002060"/>
                </a:solidFill>
              </a:rPr>
              <a:t>4.09</a:t>
            </a:r>
          </a:p>
        </p:txBody>
      </p:sp>
      <p:sp>
        <p:nvSpPr>
          <p:cNvPr id="24" name="TextBox 23">
            <a:extLst>
              <a:ext uri="{FF2B5EF4-FFF2-40B4-BE49-F238E27FC236}">
                <a16:creationId xmlns:a16="http://schemas.microsoft.com/office/drawing/2014/main" id="{FFA49878-ED89-D9EA-DF6B-7120A3BCB787}"/>
              </a:ext>
            </a:extLst>
          </p:cNvPr>
          <p:cNvSpPr txBox="1"/>
          <p:nvPr/>
        </p:nvSpPr>
        <p:spPr>
          <a:xfrm>
            <a:off x="3086993" y="4746184"/>
            <a:ext cx="846814" cy="461665"/>
          </a:xfrm>
          <a:prstGeom prst="rect">
            <a:avLst/>
          </a:prstGeom>
          <a:solidFill>
            <a:schemeClr val="bg1"/>
          </a:solidFill>
        </p:spPr>
        <p:txBody>
          <a:bodyPr wrap="square" rtlCol="0">
            <a:spAutoFit/>
          </a:bodyPr>
          <a:lstStyle/>
          <a:p>
            <a:r>
              <a:rPr lang="en-US" sz="800" dirty="0">
                <a:solidFill>
                  <a:srgbClr val="002060"/>
                </a:solidFill>
              </a:rPr>
              <a:t>Average Rating:</a:t>
            </a:r>
          </a:p>
          <a:p>
            <a:r>
              <a:rPr lang="en-US" sz="1600" dirty="0">
                <a:solidFill>
                  <a:srgbClr val="002060"/>
                </a:solidFill>
              </a:rPr>
              <a:t>4.08</a:t>
            </a:r>
          </a:p>
        </p:txBody>
      </p:sp>
      <p:sp>
        <p:nvSpPr>
          <p:cNvPr id="15" name="TextBox 14">
            <a:extLst>
              <a:ext uri="{FF2B5EF4-FFF2-40B4-BE49-F238E27FC236}">
                <a16:creationId xmlns:a16="http://schemas.microsoft.com/office/drawing/2014/main" id="{C7E3CA51-053B-91BC-01E6-3053F2E25A8D}"/>
              </a:ext>
            </a:extLst>
          </p:cNvPr>
          <p:cNvSpPr txBox="1"/>
          <p:nvPr/>
        </p:nvSpPr>
        <p:spPr>
          <a:xfrm>
            <a:off x="5088327" y="2371086"/>
            <a:ext cx="846814" cy="461665"/>
          </a:xfrm>
          <a:prstGeom prst="rect">
            <a:avLst/>
          </a:prstGeom>
          <a:solidFill>
            <a:schemeClr val="bg1"/>
          </a:solidFill>
        </p:spPr>
        <p:txBody>
          <a:bodyPr wrap="square" rtlCol="0">
            <a:spAutoFit/>
          </a:bodyPr>
          <a:lstStyle/>
          <a:p>
            <a:r>
              <a:rPr lang="en-US" sz="800" dirty="0">
                <a:solidFill>
                  <a:srgbClr val="002060"/>
                </a:solidFill>
              </a:rPr>
              <a:t>Average Rating:</a:t>
            </a:r>
          </a:p>
          <a:p>
            <a:r>
              <a:rPr lang="en-US" sz="1600" dirty="0">
                <a:solidFill>
                  <a:srgbClr val="002060"/>
                </a:solidFill>
              </a:rPr>
              <a:t>3.06</a:t>
            </a:r>
          </a:p>
        </p:txBody>
      </p:sp>
      <p:sp>
        <p:nvSpPr>
          <p:cNvPr id="10" name="TextBox 9">
            <a:extLst>
              <a:ext uri="{FF2B5EF4-FFF2-40B4-BE49-F238E27FC236}">
                <a16:creationId xmlns:a16="http://schemas.microsoft.com/office/drawing/2014/main" id="{AC82CE91-273D-16CA-257D-817A8BFEC57B}"/>
              </a:ext>
            </a:extLst>
          </p:cNvPr>
          <p:cNvSpPr txBox="1"/>
          <p:nvPr/>
        </p:nvSpPr>
        <p:spPr>
          <a:xfrm>
            <a:off x="-321102" y="1737784"/>
            <a:ext cx="4572000" cy="307777"/>
          </a:xfrm>
          <a:prstGeom prst="rect">
            <a:avLst/>
          </a:prstGeom>
          <a:noFill/>
        </p:spPr>
        <p:txBody>
          <a:bodyPr wrap="square">
            <a:spAutoFit/>
          </a:bodyPr>
          <a:lstStyle/>
          <a:p>
            <a:pPr algn="ctr" rtl="0">
              <a:defRPr sz="1400" b="0" i="0" u="none" strike="noStrike" kern="1200" spc="0" baseline="0">
                <a:solidFill>
                  <a:prstClr val="black">
                    <a:lumMod val="65000"/>
                    <a:lumOff val="35000"/>
                  </a:prstClr>
                </a:solidFill>
                <a:latin typeface="+mn-lt"/>
                <a:ea typeface="+mn-ea"/>
                <a:cs typeface="+mn-cs"/>
              </a:defRPr>
            </a:pPr>
            <a:r>
              <a:rPr lang="en-US" sz="1400" b="0" i="0" u="none" strike="noStrike" kern="1200" spc="0" baseline="0" dirty="0">
                <a:solidFill>
                  <a:prstClr val="black">
                    <a:lumMod val="65000"/>
                    <a:lumOff val="35000"/>
                  </a:prstClr>
                </a:solidFill>
                <a:latin typeface="Montserrat" panose="00000500000000000000" pitchFamily="2" charset="0"/>
              </a:rPr>
              <a:t>More sidewalks are needed</a:t>
            </a:r>
          </a:p>
        </p:txBody>
      </p:sp>
      <p:sp>
        <p:nvSpPr>
          <p:cNvPr id="12" name="TextBox 11">
            <a:extLst>
              <a:ext uri="{FF2B5EF4-FFF2-40B4-BE49-F238E27FC236}">
                <a16:creationId xmlns:a16="http://schemas.microsoft.com/office/drawing/2014/main" id="{0BE62724-D5A1-4010-3158-E3EF0558A591}"/>
              </a:ext>
            </a:extLst>
          </p:cNvPr>
          <p:cNvSpPr txBox="1"/>
          <p:nvPr/>
        </p:nvSpPr>
        <p:spPr>
          <a:xfrm>
            <a:off x="4572000" y="1756148"/>
            <a:ext cx="4572000" cy="523220"/>
          </a:xfrm>
          <a:prstGeom prst="rect">
            <a:avLst/>
          </a:prstGeom>
          <a:noFill/>
        </p:spPr>
        <p:txBody>
          <a:bodyPr wrap="square">
            <a:spAutoFit/>
          </a:bodyPr>
          <a:lstStyle/>
          <a:p>
            <a:pPr algn="ctr" rtl="0">
              <a:defRPr sz="1400" b="0" i="0" u="none" strike="noStrike" kern="1200" spc="0" baseline="0">
                <a:solidFill>
                  <a:prstClr val="black">
                    <a:lumMod val="65000"/>
                    <a:lumOff val="35000"/>
                  </a:prstClr>
                </a:solidFill>
                <a:latin typeface="+mn-lt"/>
                <a:ea typeface="+mn-ea"/>
                <a:cs typeface="+mn-cs"/>
              </a:defRPr>
            </a:pPr>
            <a:r>
              <a:rPr lang="en-US" sz="1400" b="0" i="0" u="none" strike="noStrike" kern="1200" spc="0" baseline="0" dirty="0">
                <a:solidFill>
                  <a:prstClr val="black">
                    <a:lumMod val="65000"/>
                    <a:lumOff val="35000"/>
                  </a:prstClr>
                </a:solidFill>
                <a:latin typeface="Montserrat" panose="00000500000000000000" pitchFamily="2" charset="0"/>
              </a:rPr>
              <a:t>I believe that existing sidewalks in Stanly County are in good condition</a:t>
            </a:r>
          </a:p>
        </p:txBody>
      </p:sp>
      <p:sp>
        <p:nvSpPr>
          <p:cNvPr id="16" name="TextBox 15">
            <a:extLst>
              <a:ext uri="{FF2B5EF4-FFF2-40B4-BE49-F238E27FC236}">
                <a16:creationId xmlns:a16="http://schemas.microsoft.com/office/drawing/2014/main" id="{B7A94B41-732B-2197-CF16-1624C33A0F82}"/>
              </a:ext>
            </a:extLst>
          </p:cNvPr>
          <p:cNvSpPr txBox="1"/>
          <p:nvPr/>
        </p:nvSpPr>
        <p:spPr>
          <a:xfrm>
            <a:off x="2288352" y="4180312"/>
            <a:ext cx="4572000" cy="523220"/>
          </a:xfrm>
          <a:prstGeom prst="rect">
            <a:avLst/>
          </a:prstGeom>
          <a:noFill/>
        </p:spPr>
        <p:txBody>
          <a:bodyPr wrap="square">
            <a:spAutoFit/>
          </a:bodyPr>
          <a:lstStyle/>
          <a:p>
            <a:pPr algn="ctr" rtl="0">
              <a:defRPr sz="1400" b="0" i="0" u="none" strike="noStrike" kern="1200" spc="0" baseline="0">
                <a:solidFill>
                  <a:prstClr val="black">
                    <a:lumMod val="65000"/>
                    <a:lumOff val="35000"/>
                  </a:prstClr>
                </a:solidFill>
                <a:latin typeface="+mn-lt"/>
                <a:ea typeface="+mn-ea"/>
                <a:cs typeface="+mn-cs"/>
              </a:defRPr>
            </a:pPr>
            <a:r>
              <a:rPr lang="en-US" sz="1400" b="0" i="0" u="none" strike="noStrike" kern="1200" spc="0" baseline="0" dirty="0">
                <a:solidFill>
                  <a:prstClr val="black">
                    <a:lumMod val="65000"/>
                    <a:lumOff val="35000"/>
                  </a:prstClr>
                </a:solidFill>
                <a:latin typeface="Montserrat" panose="00000500000000000000" pitchFamily="2" charset="0"/>
              </a:rPr>
              <a:t>I think there should be more</a:t>
            </a:r>
            <a:r>
              <a:rPr lang="en-US" sz="1400" b="1" i="0" u="none" strike="noStrike" kern="1200" spc="0" baseline="0" dirty="0">
                <a:solidFill>
                  <a:prstClr val="black">
                    <a:lumMod val="65000"/>
                    <a:lumOff val="35000"/>
                  </a:prstClr>
                </a:solidFill>
                <a:latin typeface="Montserrat" panose="00000500000000000000" pitchFamily="2" charset="0"/>
              </a:rPr>
              <a:t> </a:t>
            </a:r>
            <a:r>
              <a:rPr lang="en-US" sz="1400" b="0" i="0" u="none" strike="noStrike" kern="1200" spc="0" baseline="0" dirty="0">
                <a:solidFill>
                  <a:prstClr val="black">
                    <a:lumMod val="65000"/>
                    <a:lumOff val="35000"/>
                  </a:prstClr>
                </a:solidFill>
                <a:latin typeface="Montserrat" panose="00000500000000000000" pitchFamily="2" charset="0"/>
              </a:rPr>
              <a:t>sidewalk connections to schools, parks, businesses, etc. </a:t>
            </a:r>
          </a:p>
        </p:txBody>
      </p:sp>
    </p:spTree>
    <p:extLst>
      <p:ext uri="{BB962C8B-B14F-4D97-AF65-F5344CB8AC3E}">
        <p14:creationId xmlns:p14="http://schemas.microsoft.com/office/powerpoint/2010/main" val="3577087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11</a:t>
            </a:fld>
            <a:endParaRPr lang="en-US" altLang="en-US" dirty="0"/>
          </a:p>
        </p:txBody>
      </p:sp>
      <p:sp>
        <p:nvSpPr>
          <p:cNvPr id="8" name="Text Placeholder 3">
            <a:extLst>
              <a:ext uri="{FF2B5EF4-FFF2-40B4-BE49-F238E27FC236}">
                <a16:creationId xmlns:a16="http://schemas.microsoft.com/office/drawing/2014/main" id="{57BA4799-3B09-47ED-854F-61E0E739DB0C}"/>
              </a:ext>
            </a:extLst>
          </p:cNvPr>
          <p:cNvSpPr>
            <a:spLocks noGrp="1"/>
          </p:cNvSpPr>
          <p:nvPr>
            <p:ph type="body" sz="quarter" idx="12"/>
          </p:nvPr>
        </p:nvSpPr>
        <p:spPr>
          <a:xfrm>
            <a:off x="4838701" y="88900"/>
            <a:ext cx="3848100" cy="273050"/>
          </a:xfrm>
        </p:spPr>
        <p:txBody>
          <a:bodyPr/>
          <a:lstStyle/>
          <a:p>
            <a:r>
              <a:rPr lang="en-US" dirty="0"/>
              <a:t>Stanly County CTP</a:t>
            </a:r>
          </a:p>
          <a:p>
            <a:endParaRPr lang="en-US" dirty="0"/>
          </a:p>
        </p:txBody>
      </p:sp>
      <p:sp>
        <p:nvSpPr>
          <p:cNvPr id="4" name="Text Placeholder 3">
            <a:extLst>
              <a:ext uri="{FF2B5EF4-FFF2-40B4-BE49-F238E27FC236}">
                <a16:creationId xmlns:a16="http://schemas.microsoft.com/office/drawing/2014/main" id="{4FC470F4-572F-D851-FA72-58F193591C14}"/>
              </a:ext>
            </a:extLst>
          </p:cNvPr>
          <p:cNvSpPr>
            <a:spLocks noGrp="1"/>
          </p:cNvSpPr>
          <p:nvPr>
            <p:ph type="body" sz="quarter" idx="11"/>
          </p:nvPr>
        </p:nvSpPr>
        <p:spPr>
          <a:xfrm>
            <a:off x="399393" y="610804"/>
            <a:ext cx="8229600" cy="647043"/>
          </a:xfrm>
          <a:solidFill>
            <a:schemeClr val="accent6">
              <a:lumMod val="75000"/>
            </a:schemeClr>
          </a:solidFill>
          <a:effectLst/>
        </p:spPr>
        <p:txBody>
          <a:bodyPr/>
          <a:lstStyle/>
          <a:p>
            <a:pPr marL="0" indent="0">
              <a:buNone/>
            </a:pPr>
            <a:r>
              <a:rPr lang="en-US" dirty="0">
                <a:solidFill>
                  <a:schemeClr val="bg1"/>
                </a:solidFill>
              </a:rPr>
              <a:t>							Mode of Transportation</a:t>
            </a:r>
          </a:p>
        </p:txBody>
      </p:sp>
      <p:sp>
        <p:nvSpPr>
          <p:cNvPr id="2" name="Rectangle 1">
            <a:extLst>
              <a:ext uri="{FF2B5EF4-FFF2-40B4-BE49-F238E27FC236}">
                <a16:creationId xmlns:a16="http://schemas.microsoft.com/office/drawing/2014/main" id="{F812C5C0-684C-50C5-2CED-5427944F50F9}"/>
              </a:ext>
            </a:extLst>
          </p:cNvPr>
          <p:cNvSpPr/>
          <p:nvPr/>
        </p:nvSpPr>
        <p:spPr>
          <a:xfrm rot="1856592">
            <a:off x="1858456" y="495517"/>
            <a:ext cx="110359" cy="87761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543467C-050D-E753-776B-64B9EED2739A}"/>
              </a:ext>
            </a:extLst>
          </p:cNvPr>
          <p:cNvSpPr txBox="1"/>
          <p:nvPr/>
        </p:nvSpPr>
        <p:spPr>
          <a:xfrm>
            <a:off x="399393" y="1460544"/>
            <a:ext cx="8229600" cy="369332"/>
          </a:xfrm>
          <a:prstGeom prst="rect">
            <a:avLst/>
          </a:prstGeom>
          <a:solidFill>
            <a:schemeClr val="accent6">
              <a:lumMod val="75000"/>
            </a:schemeClr>
          </a:solidFill>
        </p:spPr>
        <p:txBody>
          <a:bodyPr wrap="square" rtlCol="0">
            <a:spAutoFit/>
          </a:bodyPr>
          <a:lstStyle/>
          <a:p>
            <a:pPr algn="ctr"/>
            <a:r>
              <a:rPr lang="en-US" dirty="0">
                <a:solidFill>
                  <a:schemeClr val="bg1"/>
                </a:solidFill>
              </a:rPr>
              <a:t>#  for each mode</a:t>
            </a:r>
          </a:p>
        </p:txBody>
      </p:sp>
      <p:pic>
        <p:nvPicPr>
          <p:cNvPr id="9" name="Graphic 8" descr="Car with solid fill">
            <a:extLst>
              <a:ext uri="{FF2B5EF4-FFF2-40B4-BE49-F238E27FC236}">
                <a16:creationId xmlns:a16="http://schemas.microsoft.com/office/drawing/2014/main" id="{34169D80-5783-CC86-B7FE-214700E18E5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7227" y="2149744"/>
            <a:ext cx="1282792" cy="1282792"/>
          </a:xfrm>
          <a:prstGeom prst="rect">
            <a:avLst/>
          </a:prstGeom>
        </p:spPr>
      </p:pic>
      <p:pic>
        <p:nvPicPr>
          <p:cNvPr id="12" name="Graphic 11" descr="Bus with solid fill">
            <a:extLst>
              <a:ext uri="{FF2B5EF4-FFF2-40B4-BE49-F238E27FC236}">
                <a16:creationId xmlns:a16="http://schemas.microsoft.com/office/drawing/2014/main" id="{F2D0CA36-1729-D028-B603-985DCFE272E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37996" y="2202569"/>
            <a:ext cx="1238368" cy="1238368"/>
          </a:xfrm>
          <a:prstGeom prst="rect">
            <a:avLst/>
          </a:prstGeom>
        </p:spPr>
      </p:pic>
      <p:pic>
        <p:nvPicPr>
          <p:cNvPr id="13" name="Graphic 12" descr="Cycling with solid fill">
            <a:extLst>
              <a:ext uri="{FF2B5EF4-FFF2-40B4-BE49-F238E27FC236}">
                <a16:creationId xmlns:a16="http://schemas.microsoft.com/office/drawing/2014/main" id="{A0AF2730-1ADC-DBA3-3017-5463DA2C3A1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57227" y="3432536"/>
            <a:ext cx="1151594" cy="1151594"/>
          </a:xfrm>
          <a:prstGeom prst="rect">
            <a:avLst/>
          </a:prstGeom>
        </p:spPr>
      </p:pic>
      <p:sp>
        <p:nvSpPr>
          <p:cNvPr id="14" name="TextBox 13">
            <a:extLst>
              <a:ext uri="{FF2B5EF4-FFF2-40B4-BE49-F238E27FC236}">
                <a16:creationId xmlns:a16="http://schemas.microsoft.com/office/drawing/2014/main" id="{74108A91-6812-A636-4C0F-AF41D1B7E5D7}"/>
              </a:ext>
            </a:extLst>
          </p:cNvPr>
          <p:cNvSpPr txBox="1"/>
          <p:nvPr/>
        </p:nvSpPr>
        <p:spPr>
          <a:xfrm>
            <a:off x="2981904" y="2437197"/>
            <a:ext cx="1474967" cy="707886"/>
          </a:xfrm>
          <a:prstGeom prst="rect">
            <a:avLst/>
          </a:prstGeom>
          <a:noFill/>
        </p:spPr>
        <p:txBody>
          <a:bodyPr wrap="square" rtlCol="0">
            <a:spAutoFit/>
          </a:bodyPr>
          <a:lstStyle/>
          <a:p>
            <a:pPr algn="ctr"/>
            <a:r>
              <a:rPr lang="en-US" sz="4000" dirty="0">
                <a:solidFill>
                  <a:schemeClr val="accent6">
                    <a:lumMod val="75000"/>
                  </a:schemeClr>
                </a:solidFill>
              </a:rPr>
              <a:t>318</a:t>
            </a:r>
          </a:p>
        </p:txBody>
      </p:sp>
      <p:sp>
        <p:nvSpPr>
          <p:cNvPr id="15" name="TextBox 14">
            <a:extLst>
              <a:ext uri="{FF2B5EF4-FFF2-40B4-BE49-F238E27FC236}">
                <a16:creationId xmlns:a16="http://schemas.microsoft.com/office/drawing/2014/main" id="{75FA3A89-6503-48D9-4ACF-B729410F823A}"/>
              </a:ext>
            </a:extLst>
          </p:cNvPr>
          <p:cNvSpPr txBox="1"/>
          <p:nvPr/>
        </p:nvSpPr>
        <p:spPr>
          <a:xfrm>
            <a:off x="2981906" y="3654390"/>
            <a:ext cx="1474967" cy="707886"/>
          </a:xfrm>
          <a:prstGeom prst="rect">
            <a:avLst/>
          </a:prstGeom>
          <a:noFill/>
        </p:spPr>
        <p:txBody>
          <a:bodyPr wrap="square" rtlCol="0">
            <a:spAutoFit/>
          </a:bodyPr>
          <a:lstStyle/>
          <a:p>
            <a:pPr algn="ctr"/>
            <a:r>
              <a:rPr lang="en-US" sz="4000" dirty="0">
                <a:solidFill>
                  <a:schemeClr val="accent6">
                    <a:lumMod val="75000"/>
                  </a:schemeClr>
                </a:solidFill>
              </a:rPr>
              <a:t>60</a:t>
            </a:r>
          </a:p>
        </p:txBody>
      </p:sp>
      <p:sp>
        <p:nvSpPr>
          <p:cNvPr id="16" name="TextBox 15">
            <a:extLst>
              <a:ext uri="{FF2B5EF4-FFF2-40B4-BE49-F238E27FC236}">
                <a16:creationId xmlns:a16="http://schemas.microsoft.com/office/drawing/2014/main" id="{DB8D7766-DD60-9C4E-C499-B6C5B424234C}"/>
              </a:ext>
            </a:extLst>
          </p:cNvPr>
          <p:cNvSpPr txBox="1"/>
          <p:nvPr/>
        </p:nvSpPr>
        <p:spPr>
          <a:xfrm>
            <a:off x="6762751" y="2409845"/>
            <a:ext cx="1474967" cy="707886"/>
          </a:xfrm>
          <a:prstGeom prst="rect">
            <a:avLst/>
          </a:prstGeom>
          <a:noFill/>
        </p:spPr>
        <p:txBody>
          <a:bodyPr wrap="square" rtlCol="0">
            <a:spAutoFit/>
          </a:bodyPr>
          <a:lstStyle/>
          <a:p>
            <a:pPr algn="ctr"/>
            <a:r>
              <a:rPr lang="en-US" sz="4000" dirty="0">
                <a:solidFill>
                  <a:schemeClr val="accent6">
                    <a:lumMod val="75000"/>
                  </a:schemeClr>
                </a:solidFill>
              </a:rPr>
              <a:t>50</a:t>
            </a:r>
          </a:p>
        </p:txBody>
      </p:sp>
      <p:pic>
        <p:nvPicPr>
          <p:cNvPr id="17" name="Graphic 16" descr="Walk with solid fill">
            <a:extLst>
              <a:ext uri="{FF2B5EF4-FFF2-40B4-BE49-F238E27FC236}">
                <a16:creationId xmlns:a16="http://schemas.microsoft.com/office/drawing/2014/main" id="{FEB656D6-934D-5D46-68B3-674536253F0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21890" y="3327853"/>
            <a:ext cx="1151594" cy="1151594"/>
          </a:xfrm>
          <a:prstGeom prst="rect">
            <a:avLst/>
          </a:prstGeom>
        </p:spPr>
      </p:pic>
      <p:sp>
        <p:nvSpPr>
          <p:cNvPr id="18" name="TextBox 17">
            <a:extLst>
              <a:ext uri="{FF2B5EF4-FFF2-40B4-BE49-F238E27FC236}">
                <a16:creationId xmlns:a16="http://schemas.microsoft.com/office/drawing/2014/main" id="{54A02657-28FE-6294-ADC8-4670B794D226}"/>
              </a:ext>
            </a:extLst>
          </p:cNvPr>
          <p:cNvSpPr txBox="1"/>
          <p:nvPr/>
        </p:nvSpPr>
        <p:spPr>
          <a:xfrm>
            <a:off x="6820582" y="3549707"/>
            <a:ext cx="1474967" cy="707886"/>
          </a:xfrm>
          <a:prstGeom prst="rect">
            <a:avLst/>
          </a:prstGeom>
          <a:noFill/>
        </p:spPr>
        <p:txBody>
          <a:bodyPr wrap="square" rtlCol="0">
            <a:spAutoFit/>
          </a:bodyPr>
          <a:lstStyle/>
          <a:p>
            <a:pPr algn="ctr"/>
            <a:r>
              <a:rPr lang="en-US" sz="4000" dirty="0">
                <a:solidFill>
                  <a:schemeClr val="accent6">
                    <a:lumMod val="75000"/>
                  </a:schemeClr>
                </a:solidFill>
              </a:rPr>
              <a:t>77</a:t>
            </a:r>
          </a:p>
        </p:txBody>
      </p:sp>
      <p:sp>
        <p:nvSpPr>
          <p:cNvPr id="20" name="TextBox 19">
            <a:extLst>
              <a:ext uri="{FF2B5EF4-FFF2-40B4-BE49-F238E27FC236}">
                <a16:creationId xmlns:a16="http://schemas.microsoft.com/office/drawing/2014/main" id="{21AB7035-AE63-3D3F-C26D-A9D43088C048}"/>
              </a:ext>
            </a:extLst>
          </p:cNvPr>
          <p:cNvSpPr txBox="1"/>
          <p:nvPr/>
        </p:nvSpPr>
        <p:spPr>
          <a:xfrm>
            <a:off x="2981905" y="5125642"/>
            <a:ext cx="1474967" cy="707886"/>
          </a:xfrm>
          <a:prstGeom prst="rect">
            <a:avLst/>
          </a:prstGeom>
          <a:noFill/>
        </p:spPr>
        <p:txBody>
          <a:bodyPr wrap="square" rtlCol="0">
            <a:spAutoFit/>
          </a:bodyPr>
          <a:lstStyle/>
          <a:p>
            <a:pPr algn="ctr"/>
            <a:r>
              <a:rPr lang="en-US" sz="4000" dirty="0">
                <a:solidFill>
                  <a:schemeClr val="accent6">
                    <a:lumMod val="75000"/>
                  </a:schemeClr>
                </a:solidFill>
              </a:rPr>
              <a:t>24</a:t>
            </a:r>
          </a:p>
        </p:txBody>
      </p:sp>
      <p:pic>
        <p:nvPicPr>
          <p:cNvPr id="7" name="Graphic 6" descr="Truck with solid fill">
            <a:extLst>
              <a:ext uri="{FF2B5EF4-FFF2-40B4-BE49-F238E27FC236}">
                <a16:creationId xmlns:a16="http://schemas.microsoft.com/office/drawing/2014/main" id="{D0F2EFAB-A0BE-0EE1-99F0-B70A8AF97D4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416769" y="4898351"/>
            <a:ext cx="1151594" cy="1151594"/>
          </a:xfrm>
          <a:prstGeom prst="rect">
            <a:avLst/>
          </a:prstGeom>
        </p:spPr>
      </p:pic>
      <p:sp>
        <p:nvSpPr>
          <p:cNvPr id="6" name="TextBox 5">
            <a:extLst>
              <a:ext uri="{FF2B5EF4-FFF2-40B4-BE49-F238E27FC236}">
                <a16:creationId xmlns:a16="http://schemas.microsoft.com/office/drawing/2014/main" id="{36F63E50-042F-120E-5D77-C3A6CCFBAA0C}"/>
              </a:ext>
            </a:extLst>
          </p:cNvPr>
          <p:cNvSpPr txBox="1"/>
          <p:nvPr/>
        </p:nvSpPr>
        <p:spPr>
          <a:xfrm>
            <a:off x="7208073" y="5043512"/>
            <a:ext cx="699984" cy="707886"/>
          </a:xfrm>
          <a:prstGeom prst="rect">
            <a:avLst/>
          </a:prstGeom>
          <a:noFill/>
        </p:spPr>
        <p:txBody>
          <a:bodyPr wrap="square" rtlCol="0">
            <a:spAutoFit/>
          </a:bodyPr>
          <a:lstStyle/>
          <a:p>
            <a:r>
              <a:rPr lang="en-US" sz="4000" dirty="0">
                <a:solidFill>
                  <a:schemeClr val="accent6">
                    <a:lumMod val="75000"/>
                  </a:schemeClr>
                </a:solidFill>
              </a:rPr>
              <a:t>28</a:t>
            </a:r>
          </a:p>
        </p:txBody>
      </p:sp>
      <p:pic>
        <p:nvPicPr>
          <p:cNvPr id="10" name="Graphic 9" descr="Comment Important with solid fill">
            <a:extLst>
              <a:ext uri="{FF2B5EF4-FFF2-40B4-BE49-F238E27FC236}">
                <a16:creationId xmlns:a16="http://schemas.microsoft.com/office/drawing/2014/main" id="{001E4A14-120C-C2E2-590B-34371DCA85E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076431" y="4716706"/>
            <a:ext cx="1361499" cy="1361499"/>
          </a:xfrm>
          <a:prstGeom prst="rect">
            <a:avLst/>
          </a:prstGeom>
        </p:spPr>
      </p:pic>
      <p:sp>
        <p:nvSpPr>
          <p:cNvPr id="3" name="TextBox 2">
            <a:extLst>
              <a:ext uri="{FF2B5EF4-FFF2-40B4-BE49-F238E27FC236}">
                <a16:creationId xmlns:a16="http://schemas.microsoft.com/office/drawing/2014/main" id="{B5B734B5-9012-3E8D-DB84-D320A250BEB7}"/>
              </a:ext>
            </a:extLst>
          </p:cNvPr>
          <p:cNvSpPr txBox="1"/>
          <p:nvPr/>
        </p:nvSpPr>
        <p:spPr>
          <a:xfrm>
            <a:off x="4602218" y="5104816"/>
            <a:ext cx="1033485" cy="369332"/>
          </a:xfrm>
          <a:prstGeom prst="rect">
            <a:avLst/>
          </a:prstGeom>
          <a:noFill/>
        </p:spPr>
        <p:txBody>
          <a:bodyPr wrap="square" rtlCol="0">
            <a:spAutoFit/>
          </a:bodyPr>
          <a:lstStyle/>
          <a:p>
            <a:r>
              <a:rPr lang="en-US" dirty="0">
                <a:solidFill>
                  <a:schemeClr val="accent6">
                    <a:lumMod val="75000"/>
                  </a:schemeClr>
                </a:solidFill>
              </a:rPr>
              <a:t>Other</a:t>
            </a:r>
          </a:p>
        </p:txBody>
      </p:sp>
      <p:sp>
        <p:nvSpPr>
          <p:cNvPr id="11" name="TextBox 10">
            <a:extLst>
              <a:ext uri="{FF2B5EF4-FFF2-40B4-BE49-F238E27FC236}">
                <a16:creationId xmlns:a16="http://schemas.microsoft.com/office/drawing/2014/main" id="{E456FF21-44C0-B789-8B15-B107FC161A36}"/>
              </a:ext>
            </a:extLst>
          </p:cNvPr>
          <p:cNvSpPr txBox="1"/>
          <p:nvPr/>
        </p:nvSpPr>
        <p:spPr>
          <a:xfrm>
            <a:off x="840484" y="2605765"/>
            <a:ext cx="1033485" cy="369332"/>
          </a:xfrm>
          <a:prstGeom prst="rect">
            <a:avLst/>
          </a:prstGeom>
          <a:noFill/>
        </p:spPr>
        <p:txBody>
          <a:bodyPr wrap="square" rtlCol="0">
            <a:spAutoFit/>
          </a:bodyPr>
          <a:lstStyle/>
          <a:p>
            <a:r>
              <a:rPr lang="en-US" dirty="0">
                <a:solidFill>
                  <a:schemeClr val="accent6">
                    <a:lumMod val="75000"/>
                  </a:schemeClr>
                </a:solidFill>
              </a:rPr>
              <a:t>Car</a:t>
            </a:r>
          </a:p>
        </p:txBody>
      </p:sp>
      <p:sp>
        <p:nvSpPr>
          <p:cNvPr id="19" name="TextBox 18">
            <a:extLst>
              <a:ext uri="{FF2B5EF4-FFF2-40B4-BE49-F238E27FC236}">
                <a16:creationId xmlns:a16="http://schemas.microsoft.com/office/drawing/2014/main" id="{E2E7FE71-9FCC-FFEC-2278-197F1928EA1A}"/>
              </a:ext>
            </a:extLst>
          </p:cNvPr>
          <p:cNvSpPr txBox="1"/>
          <p:nvPr/>
        </p:nvSpPr>
        <p:spPr>
          <a:xfrm>
            <a:off x="838381" y="5212455"/>
            <a:ext cx="1033485" cy="369332"/>
          </a:xfrm>
          <a:prstGeom prst="rect">
            <a:avLst/>
          </a:prstGeom>
          <a:noFill/>
        </p:spPr>
        <p:txBody>
          <a:bodyPr wrap="square" rtlCol="0">
            <a:spAutoFit/>
          </a:bodyPr>
          <a:lstStyle/>
          <a:p>
            <a:r>
              <a:rPr lang="en-US" dirty="0">
                <a:solidFill>
                  <a:schemeClr val="accent6">
                    <a:lumMod val="75000"/>
                  </a:schemeClr>
                </a:solidFill>
              </a:rPr>
              <a:t>Truck</a:t>
            </a:r>
          </a:p>
        </p:txBody>
      </p:sp>
      <p:sp>
        <p:nvSpPr>
          <p:cNvPr id="21" name="TextBox 20">
            <a:extLst>
              <a:ext uri="{FF2B5EF4-FFF2-40B4-BE49-F238E27FC236}">
                <a16:creationId xmlns:a16="http://schemas.microsoft.com/office/drawing/2014/main" id="{DE3390E1-C8DA-477C-2AC6-EE9B52FD2841}"/>
              </a:ext>
            </a:extLst>
          </p:cNvPr>
          <p:cNvSpPr txBox="1"/>
          <p:nvPr/>
        </p:nvSpPr>
        <p:spPr>
          <a:xfrm>
            <a:off x="4385315" y="2650764"/>
            <a:ext cx="1033485" cy="369332"/>
          </a:xfrm>
          <a:prstGeom prst="rect">
            <a:avLst/>
          </a:prstGeom>
          <a:noFill/>
        </p:spPr>
        <p:txBody>
          <a:bodyPr wrap="square" rtlCol="0">
            <a:spAutoFit/>
          </a:bodyPr>
          <a:lstStyle/>
          <a:p>
            <a:r>
              <a:rPr lang="en-US" dirty="0">
                <a:solidFill>
                  <a:schemeClr val="accent6">
                    <a:lumMod val="75000"/>
                  </a:schemeClr>
                </a:solidFill>
              </a:rPr>
              <a:t>Transit</a:t>
            </a:r>
          </a:p>
        </p:txBody>
      </p:sp>
      <p:sp>
        <p:nvSpPr>
          <p:cNvPr id="22" name="TextBox 21">
            <a:extLst>
              <a:ext uri="{FF2B5EF4-FFF2-40B4-BE49-F238E27FC236}">
                <a16:creationId xmlns:a16="http://schemas.microsoft.com/office/drawing/2014/main" id="{22377502-DD50-E966-EFF2-5D9A6C5F7652}"/>
              </a:ext>
            </a:extLst>
          </p:cNvPr>
          <p:cNvSpPr txBox="1"/>
          <p:nvPr/>
        </p:nvSpPr>
        <p:spPr>
          <a:xfrm>
            <a:off x="838151" y="4014771"/>
            <a:ext cx="1033485" cy="369332"/>
          </a:xfrm>
          <a:prstGeom prst="rect">
            <a:avLst/>
          </a:prstGeom>
          <a:noFill/>
        </p:spPr>
        <p:txBody>
          <a:bodyPr wrap="square" rtlCol="0">
            <a:spAutoFit/>
          </a:bodyPr>
          <a:lstStyle/>
          <a:p>
            <a:r>
              <a:rPr lang="en-US" dirty="0">
                <a:solidFill>
                  <a:schemeClr val="accent6">
                    <a:lumMod val="75000"/>
                  </a:schemeClr>
                </a:solidFill>
              </a:rPr>
              <a:t>Bike</a:t>
            </a:r>
          </a:p>
        </p:txBody>
      </p:sp>
      <p:sp>
        <p:nvSpPr>
          <p:cNvPr id="23" name="TextBox 22">
            <a:extLst>
              <a:ext uri="{FF2B5EF4-FFF2-40B4-BE49-F238E27FC236}">
                <a16:creationId xmlns:a16="http://schemas.microsoft.com/office/drawing/2014/main" id="{884A1247-1DB3-E370-AFE6-68ED654E75B4}"/>
              </a:ext>
            </a:extLst>
          </p:cNvPr>
          <p:cNvSpPr txBox="1"/>
          <p:nvPr/>
        </p:nvSpPr>
        <p:spPr>
          <a:xfrm>
            <a:off x="4354806" y="3754050"/>
            <a:ext cx="1238367" cy="369332"/>
          </a:xfrm>
          <a:prstGeom prst="rect">
            <a:avLst/>
          </a:prstGeom>
          <a:noFill/>
        </p:spPr>
        <p:txBody>
          <a:bodyPr wrap="square" rtlCol="0">
            <a:spAutoFit/>
          </a:bodyPr>
          <a:lstStyle/>
          <a:p>
            <a:r>
              <a:rPr lang="en-US" dirty="0">
                <a:solidFill>
                  <a:schemeClr val="accent6">
                    <a:lumMod val="75000"/>
                  </a:schemeClr>
                </a:solidFill>
              </a:rPr>
              <a:t>Pedestrian</a:t>
            </a:r>
          </a:p>
        </p:txBody>
      </p:sp>
    </p:spTree>
    <p:extLst>
      <p:ext uri="{BB962C8B-B14F-4D97-AF65-F5344CB8AC3E}">
        <p14:creationId xmlns:p14="http://schemas.microsoft.com/office/powerpoint/2010/main" val="3777884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12</a:t>
            </a:fld>
            <a:endParaRPr lang="en-US" altLang="en-US" dirty="0"/>
          </a:p>
        </p:txBody>
      </p:sp>
      <p:sp>
        <p:nvSpPr>
          <p:cNvPr id="8" name="Text Placeholder 3">
            <a:extLst>
              <a:ext uri="{FF2B5EF4-FFF2-40B4-BE49-F238E27FC236}">
                <a16:creationId xmlns:a16="http://schemas.microsoft.com/office/drawing/2014/main" id="{57BA4799-3B09-47ED-854F-61E0E739DB0C}"/>
              </a:ext>
            </a:extLst>
          </p:cNvPr>
          <p:cNvSpPr>
            <a:spLocks noGrp="1"/>
          </p:cNvSpPr>
          <p:nvPr>
            <p:ph type="body" sz="quarter" idx="12"/>
          </p:nvPr>
        </p:nvSpPr>
        <p:spPr>
          <a:xfrm>
            <a:off x="4838701" y="88900"/>
            <a:ext cx="3848100" cy="273050"/>
          </a:xfrm>
        </p:spPr>
        <p:txBody>
          <a:bodyPr/>
          <a:lstStyle/>
          <a:p>
            <a:r>
              <a:rPr lang="en-US" dirty="0"/>
              <a:t>Stanly County CTP</a:t>
            </a:r>
          </a:p>
          <a:p>
            <a:endParaRPr lang="en-US" dirty="0"/>
          </a:p>
        </p:txBody>
      </p:sp>
      <p:sp>
        <p:nvSpPr>
          <p:cNvPr id="4" name="Text Placeholder 3">
            <a:extLst>
              <a:ext uri="{FF2B5EF4-FFF2-40B4-BE49-F238E27FC236}">
                <a16:creationId xmlns:a16="http://schemas.microsoft.com/office/drawing/2014/main" id="{4FC470F4-572F-D851-FA72-58F193591C14}"/>
              </a:ext>
            </a:extLst>
          </p:cNvPr>
          <p:cNvSpPr>
            <a:spLocks noGrp="1"/>
          </p:cNvSpPr>
          <p:nvPr>
            <p:ph type="body" sz="quarter" idx="11"/>
          </p:nvPr>
        </p:nvSpPr>
        <p:spPr>
          <a:xfrm>
            <a:off x="380645" y="568158"/>
            <a:ext cx="8229600" cy="647043"/>
          </a:xfrm>
          <a:solidFill>
            <a:schemeClr val="accent6">
              <a:lumMod val="75000"/>
            </a:schemeClr>
          </a:solidFill>
          <a:effectLst/>
        </p:spPr>
        <p:txBody>
          <a:bodyPr/>
          <a:lstStyle/>
          <a:p>
            <a:pPr marL="0" indent="0">
              <a:buNone/>
            </a:pPr>
            <a:r>
              <a:rPr lang="en-US" dirty="0">
                <a:solidFill>
                  <a:schemeClr val="bg1"/>
                </a:solidFill>
              </a:rPr>
              <a:t>							Locations</a:t>
            </a:r>
          </a:p>
        </p:txBody>
      </p:sp>
      <p:sp>
        <p:nvSpPr>
          <p:cNvPr id="2" name="Rectangle 1">
            <a:extLst>
              <a:ext uri="{FF2B5EF4-FFF2-40B4-BE49-F238E27FC236}">
                <a16:creationId xmlns:a16="http://schemas.microsoft.com/office/drawing/2014/main" id="{F812C5C0-684C-50C5-2CED-5427944F50F9}"/>
              </a:ext>
            </a:extLst>
          </p:cNvPr>
          <p:cNvSpPr/>
          <p:nvPr/>
        </p:nvSpPr>
        <p:spPr>
          <a:xfrm rot="1856592">
            <a:off x="1858456" y="495517"/>
            <a:ext cx="110359" cy="87761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718329F-6CE2-FA53-557A-BA1D42AFF52B}"/>
              </a:ext>
            </a:extLst>
          </p:cNvPr>
          <p:cNvPicPr>
            <a:picLocks noChangeAspect="1"/>
          </p:cNvPicPr>
          <p:nvPr/>
        </p:nvPicPr>
        <p:blipFill>
          <a:blip r:embed="rId3"/>
          <a:stretch>
            <a:fillRect/>
          </a:stretch>
        </p:blipFill>
        <p:spPr>
          <a:xfrm>
            <a:off x="1714125" y="1415585"/>
            <a:ext cx="5562641" cy="5195925"/>
          </a:xfrm>
          <a:prstGeom prst="rect">
            <a:avLst/>
          </a:prstGeom>
        </p:spPr>
      </p:pic>
    </p:spTree>
    <p:extLst>
      <p:ext uri="{BB962C8B-B14F-4D97-AF65-F5344CB8AC3E}">
        <p14:creationId xmlns:p14="http://schemas.microsoft.com/office/powerpoint/2010/main" val="2737611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13</a:t>
            </a:fld>
            <a:endParaRPr lang="en-US" altLang="en-US" dirty="0"/>
          </a:p>
        </p:txBody>
      </p:sp>
      <p:sp>
        <p:nvSpPr>
          <p:cNvPr id="8" name="Text Placeholder 3">
            <a:extLst>
              <a:ext uri="{FF2B5EF4-FFF2-40B4-BE49-F238E27FC236}">
                <a16:creationId xmlns:a16="http://schemas.microsoft.com/office/drawing/2014/main" id="{57BA4799-3B09-47ED-854F-61E0E739DB0C}"/>
              </a:ext>
            </a:extLst>
          </p:cNvPr>
          <p:cNvSpPr>
            <a:spLocks noGrp="1"/>
          </p:cNvSpPr>
          <p:nvPr>
            <p:ph type="body" sz="quarter" idx="12"/>
          </p:nvPr>
        </p:nvSpPr>
        <p:spPr>
          <a:xfrm>
            <a:off x="4838701" y="88900"/>
            <a:ext cx="3848100" cy="273050"/>
          </a:xfrm>
        </p:spPr>
        <p:txBody>
          <a:bodyPr/>
          <a:lstStyle/>
          <a:p>
            <a:r>
              <a:rPr lang="en-US" dirty="0"/>
              <a:t>Stanly County CTP</a:t>
            </a:r>
          </a:p>
        </p:txBody>
      </p:sp>
      <p:sp>
        <p:nvSpPr>
          <p:cNvPr id="4" name="Text Placeholder 3">
            <a:extLst>
              <a:ext uri="{FF2B5EF4-FFF2-40B4-BE49-F238E27FC236}">
                <a16:creationId xmlns:a16="http://schemas.microsoft.com/office/drawing/2014/main" id="{4FC470F4-572F-D851-FA72-58F193591C14}"/>
              </a:ext>
            </a:extLst>
          </p:cNvPr>
          <p:cNvSpPr>
            <a:spLocks noGrp="1"/>
          </p:cNvSpPr>
          <p:nvPr>
            <p:ph type="body" sz="quarter" idx="11"/>
          </p:nvPr>
        </p:nvSpPr>
        <p:spPr>
          <a:xfrm>
            <a:off x="399393" y="610804"/>
            <a:ext cx="8229600" cy="647043"/>
          </a:xfrm>
          <a:solidFill>
            <a:schemeClr val="accent6">
              <a:lumMod val="75000"/>
            </a:schemeClr>
          </a:solidFill>
          <a:effectLst/>
        </p:spPr>
        <p:txBody>
          <a:bodyPr/>
          <a:lstStyle/>
          <a:p>
            <a:pPr marL="0" indent="0">
              <a:buNone/>
            </a:pPr>
            <a:r>
              <a:rPr lang="en-US" dirty="0">
                <a:solidFill>
                  <a:schemeClr val="bg1"/>
                </a:solidFill>
              </a:rPr>
              <a:t>							Car Concerns</a:t>
            </a:r>
          </a:p>
        </p:txBody>
      </p:sp>
      <p:sp>
        <p:nvSpPr>
          <p:cNvPr id="2" name="Rectangle 1">
            <a:extLst>
              <a:ext uri="{FF2B5EF4-FFF2-40B4-BE49-F238E27FC236}">
                <a16:creationId xmlns:a16="http://schemas.microsoft.com/office/drawing/2014/main" id="{F812C5C0-684C-50C5-2CED-5427944F50F9}"/>
              </a:ext>
            </a:extLst>
          </p:cNvPr>
          <p:cNvSpPr/>
          <p:nvPr/>
        </p:nvSpPr>
        <p:spPr>
          <a:xfrm rot="1856592">
            <a:off x="1858456" y="495517"/>
            <a:ext cx="110359" cy="87761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543467C-050D-E753-776B-64B9EED2739A}"/>
              </a:ext>
            </a:extLst>
          </p:cNvPr>
          <p:cNvSpPr txBox="1"/>
          <p:nvPr/>
        </p:nvSpPr>
        <p:spPr>
          <a:xfrm>
            <a:off x="399393" y="1460544"/>
            <a:ext cx="8229600" cy="369332"/>
          </a:xfrm>
          <a:prstGeom prst="rect">
            <a:avLst/>
          </a:prstGeom>
          <a:solidFill>
            <a:schemeClr val="accent6">
              <a:lumMod val="75000"/>
            </a:schemeClr>
          </a:solidFill>
        </p:spPr>
        <p:txBody>
          <a:bodyPr wrap="square" rtlCol="0">
            <a:spAutoFit/>
          </a:bodyPr>
          <a:lstStyle/>
          <a:p>
            <a:pPr algn="ctr"/>
            <a:r>
              <a:rPr lang="en-US" dirty="0">
                <a:solidFill>
                  <a:schemeClr val="bg1"/>
                </a:solidFill>
              </a:rPr>
              <a:t>Car (318 Concerns – 202 comments)</a:t>
            </a:r>
          </a:p>
        </p:txBody>
      </p:sp>
      <p:pic>
        <p:nvPicPr>
          <p:cNvPr id="10" name="Graphic 9" descr="Car with solid fill">
            <a:extLst>
              <a:ext uri="{FF2B5EF4-FFF2-40B4-BE49-F238E27FC236}">
                <a16:creationId xmlns:a16="http://schemas.microsoft.com/office/drawing/2014/main" id="{A1DECE58-6AB7-7993-BC50-9727900753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9393" y="2742756"/>
            <a:ext cx="1930821" cy="1930821"/>
          </a:xfrm>
          <a:prstGeom prst="rect">
            <a:avLst/>
          </a:prstGeom>
        </p:spPr>
      </p:pic>
      <p:sp>
        <p:nvSpPr>
          <p:cNvPr id="11" name="TextBox 10">
            <a:extLst>
              <a:ext uri="{FF2B5EF4-FFF2-40B4-BE49-F238E27FC236}">
                <a16:creationId xmlns:a16="http://schemas.microsoft.com/office/drawing/2014/main" id="{95B5F4D8-71CE-27B8-606A-77360A0778AB}"/>
              </a:ext>
            </a:extLst>
          </p:cNvPr>
          <p:cNvSpPr txBox="1"/>
          <p:nvPr/>
        </p:nvSpPr>
        <p:spPr>
          <a:xfrm>
            <a:off x="317570" y="1906892"/>
            <a:ext cx="3935896" cy="369332"/>
          </a:xfrm>
          <a:prstGeom prst="rect">
            <a:avLst/>
          </a:prstGeom>
          <a:noFill/>
        </p:spPr>
        <p:txBody>
          <a:bodyPr wrap="square" rtlCol="0">
            <a:spAutoFit/>
          </a:bodyPr>
          <a:lstStyle/>
          <a:p>
            <a:r>
              <a:rPr lang="en-US" dirty="0"/>
              <a:t>Comment Summary</a:t>
            </a:r>
          </a:p>
        </p:txBody>
      </p:sp>
      <p:sp>
        <p:nvSpPr>
          <p:cNvPr id="6" name="TextBox 5">
            <a:extLst>
              <a:ext uri="{FF2B5EF4-FFF2-40B4-BE49-F238E27FC236}">
                <a16:creationId xmlns:a16="http://schemas.microsoft.com/office/drawing/2014/main" id="{98C4A9ED-63D2-67EA-58C9-12358D23A70A}"/>
              </a:ext>
            </a:extLst>
          </p:cNvPr>
          <p:cNvSpPr txBox="1"/>
          <p:nvPr/>
        </p:nvSpPr>
        <p:spPr>
          <a:xfrm>
            <a:off x="2500778" y="1824694"/>
            <a:ext cx="6515631" cy="4770537"/>
          </a:xfrm>
          <a:prstGeom prst="rect">
            <a:avLst/>
          </a:prstGeom>
          <a:noFill/>
        </p:spPr>
        <p:txBody>
          <a:bodyPr wrap="square">
            <a:spAutoFit/>
          </a:bodyPr>
          <a:lstStyle/>
          <a:p>
            <a:pPr marL="285750" indent="-285750">
              <a:buFont typeface="Arial" panose="020B0604020202020204" pitchFamily="34" charset="0"/>
              <a:buChar char="•"/>
            </a:pPr>
            <a:r>
              <a:rPr lang="en-US" sz="1600" dirty="0"/>
              <a:t>Roads are in poor condition and need fixing.</a:t>
            </a:r>
          </a:p>
          <a:p>
            <a:pPr marL="285750" indent="-285750">
              <a:buFont typeface="Arial" panose="020B0604020202020204" pitchFamily="34" charset="0"/>
              <a:buChar char="•"/>
            </a:pPr>
            <a:r>
              <a:rPr lang="en-US" sz="1600" dirty="0"/>
              <a:t>HWY 73 between Albemarle and Concord is congested</a:t>
            </a:r>
          </a:p>
          <a:p>
            <a:pPr marL="285750" indent="-285750">
              <a:buFont typeface="Arial" panose="020B0604020202020204" pitchFamily="34" charset="0"/>
              <a:buChar char="•"/>
            </a:pPr>
            <a:r>
              <a:rPr lang="en-US" sz="1600" dirty="0"/>
              <a:t>Side streets and roadways with potholes need maintenance.</a:t>
            </a:r>
          </a:p>
          <a:p>
            <a:pPr marL="285750" indent="-285750">
              <a:buFont typeface="Arial" panose="020B0604020202020204" pitchFamily="34" charset="0"/>
              <a:buChar char="•"/>
            </a:pPr>
            <a:r>
              <a:rPr lang="en-US" sz="1600" dirty="0"/>
              <a:t>Dangerous intersections and visibility issues, particularly on 52 and 24/27.</a:t>
            </a:r>
          </a:p>
          <a:p>
            <a:pPr marL="285750" indent="-285750">
              <a:buFont typeface="Arial" panose="020B0604020202020204" pitchFamily="34" charset="0"/>
              <a:buChar char="•"/>
            </a:pPr>
            <a:r>
              <a:rPr lang="en-US" sz="1600" dirty="0"/>
              <a:t>Repeated concerns about four way stops causing congestion and confusion.</a:t>
            </a:r>
          </a:p>
          <a:p>
            <a:pPr marL="285750" indent="-285750">
              <a:buFont typeface="Arial" panose="020B0604020202020204" pitchFamily="34" charset="0"/>
              <a:buChar char="•"/>
            </a:pPr>
            <a:r>
              <a:rPr lang="en-US" sz="1600" dirty="0"/>
              <a:t>Speed and traffic enforcement is recommended</a:t>
            </a:r>
          </a:p>
          <a:p>
            <a:pPr marL="285750" indent="-285750">
              <a:buFont typeface="Arial" panose="020B0604020202020204" pitchFamily="34" charset="0"/>
              <a:buChar char="•"/>
            </a:pPr>
            <a:r>
              <a:rPr lang="en-US" sz="1600" dirty="0"/>
              <a:t>Overwhelming concerns about rapid growth and future development</a:t>
            </a:r>
          </a:p>
          <a:p>
            <a:pPr marL="285750" indent="-285750">
              <a:buFont typeface="Arial" panose="020B0604020202020204" pitchFamily="34" charset="0"/>
              <a:buChar char="•"/>
            </a:pPr>
            <a:r>
              <a:rPr lang="en-US" sz="1600" dirty="0"/>
              <a:t>Narrow streets Highways are narrow, and requests are to widen 49, 52, 72 and 24/27 to four lanes.</a:t>
            </a:r>
          </a:p>
          <a:p>
            <a:pPr marL="285750" indent="-285750">
              <a:buFont typeface="Arial" panose="020B0604020202020204" pitchFamily="34" charset="0"/>
              <a:buChar char="•"/>
            </a:pPr>
            <a:r>
              <a:rPr lang="en-US" sz="1600" dirty="0"/>
              <a:t>Re-mark roadway markings and signage for better navigation and nighttime visibility</a:t>
            </a:r>
          </a:p>
          <a:p>
            <a:pPr marL="285750" indent="-285750">
              <a:buFont typeface="Arial" panose="020B0604020202020204" pitchFamily="34" charset="0"/>
              <a:buChar char="•"/>
            </a:pPr>
            <a:r>
              <a:rPr lang="en-US" sz="1600" dirty="0"/>
              <a:t>Roundabouts - some comments supporting their installation while others advise against.</a:t>
            </a:r>
          </a:p>
          <a:p>
            <a:pPr marL="285750" indent="-285750">
              <a:buFont typeface="Arial" panose="020B0604020202020204" pitchFamily="34" charset="0"/>
              <a:buChar char="•"/>
            </a:pPr>
            <a:r>
              <a:rPr lang="en-US" sz="1600" dirty="0"/>
              <a:t>Implement speed bumps in residential areas</a:t>
            </a:r>
          </a:p>
          <a:p>
            <a:pPr marL="285750" indent="-285750">
              <a:buFont typeface="Arial" panose="020B0604020202020204" pitchFamily="34" charset="0"/>
              <a:buChar char="•"/>
            </a:pPr>
            <a:r>
              <a:rPr lang="en-US" sz="1600" dirty="0"/>
              <a:t>Some named streets: Montgomery St, E Main St, Bethany road, and Meadow Creek Church/Bethel Church Rd, Elm Street, </a:t>
            </a:r>
            <a:r>
              <a:rPr lang="en-US" sz="1600" dirty="0" err="1"/>
              <a:t>Carike</a:t>
            </a:r>
            <a:r>
              <a:rPr lang="en-US" sz="1600" dirty="0"/>
              <a:t> Rd, Bowers Rd, Snuggs Rd, Dennis Rd, etc.…</a:t>
            </a:r>
          </a:p>
        </p:txBody>
      </p:sp>
    </p:spTree>
    <p:extLst>
      <p:ext uri="{BB962C8B-B14F-4D97-AF65-F5344CB8AC3E}">
        <p14:creationId xmlns:p14="http://schemas.microsoft.com/office/powerpoint/2010/main" val="2737658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14</a:t>
            </a:fld>
            <a:endParaRPr lang="en-US" altLang="en-US" dirty="0"/>
          </a:p>
        </p:txBody>
      </p:sp>
      <p:sp>
        <p:nvSpPr>
          <p:cNvPr id="8" name="Text Placeholder 3">
            <a:extLst>
              <a:ext uri="{FF2B5EF4-FFF2-40B4-BE49-F238E27FC236}">
                <a16:creationId xmlns:a16="http://schemas.microsoft.com/office/drawing/2014/main" id="{57BA4799-3B09-47ED-854F-61E0E739DB0C}"/>
              </a:ext>
            </a:extLst>
          </p:cNvPr>
          <p:cNvSpPr>
            <a:spLocks noGrp="1"/>
          </p:cNvSpPr>
          <p:nvPr>
            <p:ph type="body" sz="quarter" idx="12"/>
          </p:nvPr>
        </p:nvSpPr>
        <p:spPr>
          <a:xfrm>
            <a:off x="4838701" y="88900"/>
            <a:ext cx="3848100" cy="273050"/>
          </a:xfrm>
        </p:spPr>
        <p:txBody>
          <a:bodyPr/>
          <a:lstStyle/>
          <a:p>
            <a:r>
              <a:rPr lang="en-US" dirty="0"/>
              <a:t>Stanly County CTP</a:t>
            </a:r>
          </a:p>
        </p:txBody>
      </p:sp>
      <p:sp>
        <p:nvSpPr>
          <p:cNvPr id="4" name="Text Placeholder 3">
            <a:extLst>
              <a:ext uri="{FF2B5EF4-FFF2-40B4-BE49-F238E27FC236}">
                <a16:creationId xmlns:a16="http://schemas.microsoft.com/office/drawing/2014/main" id="{4FC470F4-572F-D851-FA72-58F193591C14}"/>
              </a:ext>
            </a:extLst>
          </p:cNvPr>
          <p:cNvSpPr>
            <a:spLocks noGrp="1"/>
          </p:cNvSpPr>
          <p:nvPr>
            <p:ph type="body" sz="quarter" idx="11"/>
          </p:nvPr>
        </p:nvSpPr>
        <p:spPr>
          <a:xfrm>
            <a:off x="399393" y="610804"/>
            <a:ext cx="8229600" cy="647043"/>
          </a:xfrm>
          <a:solidFill>
            <a:schemeClr val="accent6">
              <a:lumMod val="75000"/>
            </a:schemeClr>
          </a:solidFill>
          <a:effectLst/>
        </p:spPr>
        <p:txBody>
          <a:bodyPr/>
          <a:lstStyle/>
          <a:p>
            <a:pPr marL="0" indent="0">
              <a:buNone/>
            </a:pPr>
            <a:r>
              <a:rPr lang="en-US" dirty="0">
                <a:solidFill>
                  <a:schemeClr val="bg1"/>
                </a:solidFill>
              </a:rPr>
              <a:t>				Public/ Private Transit Concerns</a:t>
            </a:r>
          </a:p>
        </p:txBody>
      </p:sp>
      <p:sp>
        <p:nvSpPr>
          <p:cNvPr id="2" name="Rectangle 1">
            <a:extLst>
              <a:ext uri="{FF2B5EF4-FFF2-40B4-BE49-F238E27FC236}">
                <a16:creationId xmlns:a16="http://schemas.microsoft.com/office/drawing/2014/main" id="{F812C5C0-684C-50C5-2CED-5427944F50F9}"/>
              </a:ext>
            </a:extLst>
          </p:cNvPr>
          <p:cNvSpPr/>
          <p:nvPr/>
        </p:nvSpPr>
        <p:spPr>
          <a:xfrm rot="1856592">
            <a:off x="1858456" y="495517"/>
            <a:ext cx="110359" cy="87761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543467C-050D-E753-776B-64B9EED2739A}"/>
              </a:ext>
            </a:extLst>
          </p:cNvPr>
          <p:cNvSpPr txBox="1"/>
          <p:nvPr/>
        </p:nvSpPr>
        <p:spPr>
          <a:xfrm>
            <a:off x="399393" y="1460544"/>
            <a:ext cx="8229600" cy="369332"/>
          </a:xfrm>
          <a:prstGeom prst="rect">
            <a:avLst/>
          </a:prstGeom>
          <a:solidFill>
            <a:schemeClr val="accent6">
              <a:lumMod val="75000"/>
            </a:schemeClr>
          </a:solidFill>
        </p:spPr>
        <p:txBody>
          <a:bodyPr wrap="square" rtlCol="0">
            <a:spAutoFit/>
          </a:bodyPr>
          <a:lstStyle/>
          <a:p>
            <a:pPr algn="ctr"/>
            <a:r>
              <a:rPr lang="en-US" dirty="0">
                <a:solidFill>
                  <a:schemeClr val="bg1"/>
                </a:solidFill>
              </a:rPr>
              <a:t>Public Transportation (50 Concerns – 36 comments)</a:t>
            </a:r>
          </a:p>
        </p:txBody>
      </p:sp>
      <p:sp>
        <p:nvSpPr>
          <p:cNvPr id="9" name="TextBox 8">
            <a:extLst>
              <a:ext uri="{FF2B5EF4-FFF2-40B4-BE49-F238E27FC236}">
                <a16:creationId xmlns:a16="http://schemas.microsoft.com/office/drawing/2014/main" id="{E44BC01C-D4BC-56DC-6CAA-4E95852C4595}"/>
              </a:ext>
            </a:extLst>
          </p:cNvPr>
          <p:cNvSpPr txBox="1"/>
          <p:nvPr/>
        </p:nvSpPr>
        <p:spPr>
          <a:xfrm>
            <a:off x="481351" y="1909476"/>
            <a:ext cx="3935896" cy="369332"/>
          </a:xfrm>
          <a:prstGeom prst="rect">
            <a:avLst/>
          </a:prstGeom>
          <a:noFill/>
        </p:spPr>
        <p:txBody>
          <a:bodyPr wrap="square" rtlCol="0">
            <a:spAutoFit/>
          </a:bodyPr>
          <a:lstStyle/>
          <a:p>
            <a:r>
              <a:rPr lang="en-US" dirty="0"/>
              <a:t>Comment Summary</a:t>
            </a:r>
          </a:p>
        </p:txBody>
      </p:sp>
      <p:pic>
        <p:nvPicPr>
          <p:cNvPr id="12" name="Graphic 11" descr="Bus with solid fill">
            <a:extLst>
              <a:ext uri="{FF2B5EF4-FFF2-40B4-BE49-F238E27FC236}">
                <a16:creationId xmlns:a16="http://schemas.microsoft.com/office/drawing/2014/main" id="{54FAC4B5-4DE6-C0A4-18D4-B45508D263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9393" y="2824772"/>
            <a:ext cx="1930821" cy="1930821"/>
          </a:xfrm>
          <a:prstGeom prst="rect">
            <a:avLst/>
          </a:prstGeom>
        </p:spPr>
      </p:pic>
      <p:sp>
        <p:nvSpPr>
          <p:cNvPr id="6" name="TextBox 5">
            <a:extLst>
              <a:ext uri="{FF2B5EF4-FFF2-40B4-BE49-F238E27FC236}">
                <a16:creationId xmlns:a16="http://schemas.microsoft.com/office/drawing/2014/main" id="{AD33429D-7BDE-7BC8-7002-B90C25F55F0C}"/>
              </a:ext>
            </a:extLst>
          </p:cNvPr>
          <p:cNvSpPr txBox="1"/>
          <p:nvPr/>
        </p:nvSpPr>
        <p:spPr>
          <a:xfrm>
            <a:off x="3657600" y="2400300"/>
            <a:ext cx="4971393" cy="1754326"/>
          </a:xfrm>
          <a:prstGeom prst="rect">
            <a:avLst/>
          </a:prstGeom>
          <a:noFill/>
        </p:spPr>
        <p:txBody>
          <a:bodyPr wrap="square">
            <a:spAutoFit/>
          </a:bodyPr>
          <a:lstStyle/>
          <a:p>
            <a:pPr marL="285750" indent="-285750">
              <a:buFont typeface="Arial" panose="020B0604020202020204" pitchFamily="34" charset="0"/>
              <a:buChar char="•"/>
            </a:pPr>
            <a:r>
              <a:rPr lang="en-US" dirty="0"/>
              <a:t>Expand public transportation options and improve service to Charlotte and Concord.</a:t>
            </a:r>
          </a:p>
          <a:p>
            <a:pPr marL="285750" indent="-285750">
              <a:buFont typeface="Arial" panose="020B0604020202020204" pitchFamily="34" charset="0"/>
              <a:buChar char="•"/>
            </a:pPr>
            <a:r>
              <a:rPr lang="en-US" dirty="0"/>
              <a:t>Increase options for those with limited transportation.</a:t>
            </a:r>
          </a:p>
          <a:p>
            <a:pPr marL="285750" indent="-285750">
              <a:buFont typeface="Arial" panose="020B0604020202020204" pitchFamily="34" charset="0"/>
              <a:buChar char="•"/>
            </a:pPr>
            <a:r>
              <a:rPr lang="en-US" dirty="0"/>
              <a:t>Current SCUSA is inadequate for demand.</a:t>
            </a:r>
          </a:p>
          <a:p>
            <a:pPr marL="285750" indent="-285750">
              <a:buFont typeface="Arial" panose="020B0604020202020204" pitchFamily="34" charset="0"/>
              <a:buChar char="•"/>
            </a:pPr>
            <a:r>
              <a:rPr lang="en-US" dirty="0"/>
              <a:t>Educate people where to find public transit</a:t>
            </a:r>
          </a:p>
        </p:txBody>
      </p:sp>
    </p:spTree>
    <p:extLst>
      <p:ext uri="{BB962C8B-B14F-4D97-AF65-F5344CB8AC3E}">
        <p14:creationId xmlns:p14="http://schemas.microsoft.com/office/powerpoint/2010/main" val="268114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15</a:t>
            </a:fld>
            <a:endParaRPr lang="en-US" altLang="en-US" dirty="0"/>
          </a:p>
        </p:txBody>
      </p:sp>
      <p:sp>
        <p:nvSpPr>
          <p:cNvPr id="8" name="Text Placeholder 3">
            <a:extLst>
              <a:ext uri="{FF2B5EF4-FFF2-40B4-BE49-F238E27FC236}">
                <a16:creationId xmlns:a16="http://schemas.microsoft.com/office/drawing/2014/main" id="{57BA4799-3B09-47ED-854F-61E0E739DB0C}"/>
              </a:ext>
            </a:extLst>
          </p:cNvPr>
          <p:cNvSpPr>
            <a:spLocks noGrp="1"/>
          </p:cNvSpPr>
          <p:nvPr>
            <p:ph type="body" sz="quarter" idx="12"/>
          </p:nvPr>
        </p:nvSpPr>
        <p:spPr>
          <a:xfrm>
            <a:off x="4838701" y="88900"/>
            <a:ext cx="3848100" cy="273050"/>
          </a:xfrm>
        </p:spPr>
        <p:txBody>
          <a:bodyPr/>
          <a:lstStyle/>
          <a:p>
            <a:r>
              <a:rPr lang="en-US" dirty="0"/>
              <a:t>Stanly County CTP</a:t>
            </a:r>
          </a:p>
        </p:txBody>
      </p:sp>
      <p:sp>
        <p:nvSpPr>
          <p:cNvPr id="4" name="Text Placeholder 3">
            <a:extLst>
              <a:ext uri="{FF2B5EF4-FFF2-40B4-BE49-F238E27FC236}">
                <a16:creationId xmlns:a16="http://schemas.microsoft.com/office/drawing/2014/main" id="{4FC470F4-572F-D851-FA72-58F193591C14}"/>
              </a:ext>
            </a:extLst>
          </p:cNvPr>
          <p:cNvSpPr>
            <a:spLocks noGrp="1"/>
          </p:cNvSpPr>
          <p:nvPr>
            <p:ph type="body" sz="quarter" idx="11"/>
          </p:nvPr>
        </p:nvSpPr>
        <p:spPr>
          <a:xfrm>
            <a:off x="399393" y="610804"/>
            <a:ext cx="8229600" cy="647043"/>
          </a:xfrm>
          <a:solidFill>
            <a:schemeClr val="accent6">
              <a:lumMod val="75000"/>
            </a:schemeClr>
          </a:solidFill>
          <a:effectLst/>
        </p:spPr>
        <p:txBody>
          <a:bodyPr/>
          <a:lstStyle/>
          <a:p>
            <a:pPr marL="0" indent="0">
              <a:buNone/>
            </a:pPr>
            <a:r>
              <a:rPr lang="en-US" dirty="0">
                <a:solidFill>
                  <a:schemeClr val="bg1"/>
                </a:solidFill>
              </a:rPr>
              <a:t>	 					Truck Concerns</a:t>
            </a:r>
          </a:p>
        </p:txBody>
      </p:sp>
      <p:sp>
        <p:nvSpPr>
          <p:cNvPr id="2" name="Rectangle 1">
            <a:extLst>
              <a:ext uri="{FF2B5EF4-FFF2-40B4-BE49-F238E27FC236}">
                <a16:creationId xmlns:a16="http://schemas.microsoft.com/office/drawing/2014/main" id="{F812C5C0-684C-50C5-2CED-5427944F50F9}"/>
              </a:ext>
            </a:extLst>
          </p:cNvPr>
          <p:cNvSpPr/>
          <p:nvPr/>
        </p:nvSpPr>
        <p:spPr>
          <a:xfrm rot="1856592">
            <a:off x="1858456" y="495517"/>
            <a:ext cx="110359" cy="87761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543467C-050D-E753-776B-64B9EED2739A}"/>
              </a:ext>
            </a:extLst>
          </p:cNvPr>
          <p:cNvSpPr txBox="1"/>
          <p:nvPr/>
        </p:nvSpPr>
        <p:spPr>
          <a:xfrm>
            <a:off x="399393" y="1460544"/>
            <a:ext cx="8229600" cy="369332"/>
          </a:xfrm>
          <a:prstGeom prst="rect">
            <a:avLst/>
          </a:prstGeom>
          <a:solidFill>
            <a:schemeClr val="accent6">
              <a:lumMod val="75000"/>
            </a:schemeClr>
          </a:solidFill>
        </p:spPr>
        <p:txBody>
          <a:bodyPr wrap="square" rtlCol="0">
            <a:spAutoFit/>
          </a:bodyPr>
          <a:lstStyle/>
          <a:p>
            <a:pPr algn="ctr"/>
            <a:r>
              <a:rPr lang="en-US" dirty="0">
                <a:solidFill>
                  <a:schemeClr val="bg1"/>
                </a:solidFill>
              </a:rPr>
              <a:t>Trucks(24 Concerns – 19 comments)</a:t>
            </a:r>
          </a:p>
        </p:txBody>
      </p:sp>
      <p:sp>
        <p:nvSpPr>
          <p:cNvPr id="9" name="TextBox 8">
            <a:extLst>
              <a:ext uri="{FF2B5EF4-FFF2-40B4-BE49-F238E27FC236}">
                <a16:creationId xmlns:a16="http://schemas.microsoft.com/office/drawing/2014/main" id="{E44BC01C-D4BC-56DC-6CAA-4E95852C4595}"/>
              </a:ext>
            </a:extLst>
          </p:cNvPr>
          <p:cNvSpPr txBox="1"/>
          <p:nvPr/>
        </p:nvSpPr>
        <p:spPr>
          <a:xfrm>
            <a:off x="483223" y="2034755"/>
            <a:ext cx="3935896" cy="369332"/>
          </a:xfrm>
          <a:prstGeom prst="rect">
            <a:avLst/>
          </a:prstGeom>
          <a:noFill/>
        </p:spPr>
        <p:txBody>
          <a:bodyPr wrap="square" rtlCol="0">
            <a:spAutoFit/>
          </a:bodyPr>
          <a:lstStyle/>
          <a:p>
            <a:r>
              <a:rPr lang="en-US" dirty="0"/>
              <a:t>Comment Summary</a:t>
            </a:r>
          </a:p>
        </p:txBody>
      </p:sp>
      <p:pic>
        <p:nvPicPr>
          <p:cNvPr id="3" name="Graphic 2" descr="Truck with solid fill">
            <a:extLst>
              <a:ext uri="{FF2B5EF4-FFF2-40B4-BE49-F238E27FC236}">
                <a16:creationId xmlns:a16="http://schemas.microsoft.com/office/drawing/2014/main" id="{2E4DD9E6-3099-C44A-B034-6C0CD89A9EB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9393" y="3189499"/>
            <a:ext cx="1583400" cy="1583400"/>
          </a:xfrm>
          <a:prstGeom prst="rect">
            <a:avLst/>
          </a:prstGeom>
        </p:spPr>
      </p:pic>
      <p:sp>
        <p:nvSpPr>
          <p:cNvPr id="7" name="TextBox 6">
            <a:extLst>
              <a:ext uri="{FF2B5EF4-FFF2-40B4-BE49-F238E27FC236}">
                <a16:creationId xmlns:a16="http://schemas.microsoft.com/office/drawing/2014/main" id="{1DD938A1-32D9-E640-3BBD-9A33BA07B892}"/>
              </a:ext>
            </a:extLst>
          </p:cNvPr>
          <p:cNvSpPr txBox="1"/>
          <p:nvPr/>
        </p:nvSpPr>
        <p:spPr>
          <a:xfrm>
            <a:off x="2451171" y="2027302"/>
            <a:ext cx="6578529" cy="4247317"/>
          </a:xfrm>
          <a:prstGeom prst="rect">
            <a:avLst/>
          </a:prstGeom>
          <a:noFill/>
        </p:spPr>
        <p:txBody>
          <a:bodyPr wrap="square">
            <a:spAutoFit/>
          </a:bodyPr>
          <a:lstStyle/>
          <a:p>
            <a:pPr marL="285750" indent="-285750">
              <a:buFont typeface="Arial" panose="020B0604020202020204" pitchFamily="34" charset="0"/>
              <a:buChar char="•"/>
            </a:pPr>
            <a:r>
              <a:rPr lang="en-US" dirty="0"/>
              <a:t>Speed enforcement needed on US 52</a:t>
            </a:r>
          </a:p>
          <a:p>
            <a:pPr marL="285750" indent="-285750">
              <a:buFont typeface="Arial" panose="020B0604020202020204" pitchFamily="34" charset="0"/>
              <a:buChar char="•"/>
            </a:pPr>
            <a:r>
              <a:rPr lang="en-US" dirty="0"/>
              <a:t>Widening needed for US 52 and Swift Road</a:t>
            </a:r>
          </a:p>
          <a:p>
            <a:pPr marL="285750" indent="-285750">
              <a:buFont typeface="Arial" panose="020B0604020202020204" pitchFamily="34" charset="0"/>
              <a:buChar char="•"/>
            </a:pPr>
            <a:r>
              <a:rPr lang="en-US" dirty="0"/>
              <a:t>Damage from new construction and large trucks</a:t>
            </a:r>
          </a:p>
          <a:p>
            <a:pPr marL="285750" indent="-285750">
              <a:buFont typeface="Arial" panose="020B0604020202020204" pitchFamily="34" charset="0"/>
              <a:buChar char="•"/>
            </a:pPr>
            <a:r>
              <a:rPr lang="en-US" dirty="0"/>
              <a:t>Heavy traffic from trucks, machinery, and mobile homes. Turn-off lanes and better road design needed.</a:t>
            </a:r>
          </a:p>
          <a:p>
            <a:pPr marL="285750" indent="-285750">
              <a:buFont typeface="Arial" panose="020B0604020202020204" pitchFamily="34" charset="0"/>
              <a:buChar char="•"/>
            </a:pPr>
            <a:r>
              <a:rPr lang="en-US" dirty="0"/>
              <a:t>Restricting trucks from using certain roads and ensuring they stick to designated routes like 24/27 is recommended</a:t>
            </a:r>
          </a:p>
          <a:p>
            <a:pPr marL="285750" indent="-285750">
              <a:buFont typeface="Arial" panose="020B0604020202020204" pitchFamily="34" charset="0"/>
              <a:buChar char="•"/>
            </a:pPr>
            <a:r>
              <a:rPr lang="en-US" dirty="0"/>
              <a:t> Installing proper traffic signals instead of stop signs </a:t>
            </a:r>
          </a:p>
          <a:p>
            <a:pPr marL="285750" indent="-285750">
              <a:buFont typeface="Arial" panose="020B0604020202020204" pitchFamily="34" charset="0"/>
              <a:buChar char="•"/>
            </a:pPr>
            <a:r>
              <a:rPr lang="en-US" dirty="0"/>
              <a:t>There is a call for improved transportation connections between towns to alleviate pressure on local roads.</a:t>
            </a:r>
          </a:p>
          <a:p>
            <a:pPr marL="285750" indent="-285750">
              <a:buFont typeface="Arial" panose="020B0604020202020204" pitchFamily="34" charset="0"/>
              <a:buChar char="•"/>
            </a:pPr>
            <a:r>
              <a:rPr lang="en-US" dirty="0"/>
              <a:t>Swift Road: Large trucks are reportedly struggling with sharp turns, causing safety issues for drivers. </a:t>
            </a:r>
          </a:p>
          <a:p>
            <a:pPr marL="285750" indent="-285750">
              <a:buFont typeface="Arial" panose="020B0604020202020204" pitchFamily="34" charset="0"/>
              <a:buChar char="•"/>
            </a:pPr>
            <a:r>
              <a:rPr lang="en-US" dirty="0"/>
              <a:t>High truck volume: Liberty Hill Church Road, West Main Street in Albemarle, Main Street in Norwood.</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186716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16</a:t>
            </a:fld>
            <a:endParaRPr lang="en-US" altLang="en-US" dirty="0"/>
          </a:p>
        </p:txBody>
      </p:sp>
      <p:sp>
        <p:nvSpPr>
          <p:cNvPr id="8" name="Text Placeholder 3">
            <a:extLst>
              <a:ext uri="{FF2B5EF4-FFF2-40B4-BE49-F238E27FC236}">
                <a16:creationId xmlns:a16="http://schemas.microsoft.com/office/drawing/2014/main" id="{57BA4799-3B09-47ED-854F-61E0E739DB0C}"/>
              </a:ext>
            </a:extLst>
          </p:cNvPr>
          <p:cNvSpPr>
            <a:spLocks noGrp="1"/>
          </p:cNvSpPr>
          <p:nvPr>
            <p:ph type="body" sz="quarter" idx="12"/>
          </p:nvPr>
        </p:nvSpPr>
        <p:spPr>
          <a:xfrm>
            <a:off x="4838701" y="88900"/>
            <a:ext cx="3848100" cy="273050"/>
          </a:xfrm>
        </p:spPr>
        <p:txBody>
          <a:bodyPr/>
          <a:lstStyle/>
          <a:p>
            <a:r>
              <a:rPr lang="en-US" dirty="0"/>
              <a:t>Stanly County CTP</a:t>
            </a:r>
          </a:p>
        </p:txBody>
      </p:sp>
      <p:sp>
        <p:nvSpPr>
          <p:cNvPr id="4" name="Text Placeholder 3">
            <a:extLst>
              <a:ext uri="{FF2B5EF4-FFF2-40B4-BE49-F238E27FC236}">
                <a16:creationId xmlns:a16="http://schemas.microsoft.com/office/drawing/2014/main" id="{4FC470F4-572F-D851-FA72-58F193591C14}"/>
              </a:ext>
            </a:extLst>
          </p:cNvPr>
          <p:cNvSpPr>
            <a:spLocks noGrp="1"/>
          </p:cNvSpPr>
          <p:nvPr>
            <p:ph type="body" sz="quarter" idx="11"/>
          </p:nvPr>
        </p:nvSpPr>
        <p:spPr>
          <a:xfrm>
            <a:off x="399393" y="610804"/>
            <a:ext cx="8229600" cy="647043"/>
          </a:xfrm>
          <a:solidFill>
            <a:schemeClr val="accent6">
              <a:lumMod val="75000"/>
            </a:schemeClr>
          </a:solidFill>
          <a:effectLst/>
        </p:spPr>
        <p:txBody>
          <a:bodyPr/>
          <a:lstStyle/>
          <a:p>
            <a:pPr marL="0" indent="0">
              <a:buNone/>
            </a:pPr>
            <a:r>
              <a:rPr lang="en-US" dirty="0">
                <a:solidFill>
                  <a:schemeClr val="bg1"/>
                </a:solidFill>
              </a:rPr>
              <a:t>							Bicycle Concerns</a:t>
            </a:r>
          </a:p>
        </p:txBody>
      </p:sp>
      <p:sp>
        <p:nvSpPr>
          <p:cNvPr id="2" name="Rectangle 1">
            <a:extLst>
              <a:ext uri="{FF2B5EF4-FFF2-40B4-BE49-F238E27FC236}">
                <a16:creationId xmlns:a16="http://schemas.microsoft.com/office/drawing/2014/main" id="{F812C5C0-684C-50C5-2CED-5427944F50F9}"/>
              </a:ext>
            </a:extLst>
          </p:cNvPr>
          <p:cNvSpPr/>
          <p:nvPr/>
        </p:nvSpPr>
        <p:spPr>
          <a:xfrm rot="1856592">
            <a:off x="1858456" y="495517"/>
            <a:ext cx="110359" cy="87761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543467C-050D-E753-776B-64B9EED2739A}"/>
              </a:ext>
            </a:extLst>
          </p:cNvPr>
          <p:cNvSpPr txBox="1"/>
          <p:nvPr/>
        </p:nvSpPr>
        <p:spPr>
          <a:xfrm>
            <a:off x="399393" y="1460544"/>
            <a:ext cx="8229600" cy="369332"/>
          </a:xfrm>
          <a:prstGeom prst="rect">
            <a:avLst/>
          </a:prstGeom>
          <a:solidFill>
            <a:schemeClr val="accent6">
              <a:lumMod val="75000"/>
            </a:schemeClr>
          </a:solidFill>
        </p:spPr>
        <p:txBody>
          <a:bodyPr wrap="square" rtlCol="0">
            <a:spAutoFit/>
          </a:bodyPr>
          <a:lstStyle/>
          <a:p>
            <a:pPr algn="ctr"/>
            <a:r>
              <a:rPr lang="en-US" dirty="0">
                <a:solidFill>
                  <a:schemeClr val="bg1"/>
                </a:solidFill>
              </a:rPr>
              <a:t>Bicycle (60 Concerns – 44 comments)</a:t>
            </a:r>
          </a:p>
        </p:txBody>
      </p:sp>
      <p:sp>
        <p:nvSpPr>
          <p:cNvPr id="9" name="TextBox 8">
            <a:extLst>
              <a:ext uri="{FF2B5EF4-FFF2-40B4-BE49-F238E27FC236}">
                <a16:creationId xmlns:a16="http://schemas.microsoft.com/office/drawing/2014/main" id="{E44BC01C-D4BC-56DC-6CAA-4E95852C4595}"/>
              </a:ext>
            </a:extLst>
          </p:cNvPr>
          <p:cNvSpPr txBox="1"/>
          <p:nvPr/>
        </p:nvSpPr>
        <p:spPr>
          <a:xfrm>
            <a:off x="399393" y="1907267"/>
            <a:ext cx="3935896" cy="369332"/>
          </a:xfrm>
          <a:prstGeom prst="rect">
            <a:avLst/>
          </a:prstGeom>
          <a:noFill/>
        </p:spPr>
        <p:txBody>
          <a:bodyPr wrap="square" rtlCol="0">
            <a:spAutoFit/>
          </a:bodyPr>
          <a:lstStyle/>
          <a:p>
            <a:r>
              <a:rPr lang="en-US" dirty="0"/>
              <a:t>Comment Summary</a:t>
            </a:r>
          </a:p>
        </p:txBody>
      </p:sp>
      <p:pic>
        <p:nvPicPr>
          <p:cNvPr id="10" name="Graphic 9" descr="Cycling with solid fill">
            <a:extLst>
              <a:ext uri="{FF2B5EF4-FFF2-40B4-BE49-F238E27FC236}">
                <a16:creationId xmlns:a16="http://schemas.microsoft.com/office/drawing/2014/main" id="{2D12DC1C-39EC-CAFA-95E9-0E3DAFFF8A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9393" y="3216730"/>
            <a:ext cx="1500808" cy="1500808"/>
          </a:xfrm>
          <a:prstGeom prst="rect">
            <a:avLst/>
          </a:prstGeom>
        </p:spPr>
      </p:pic>
      <p:sp>
        <p:nvSpPr>
          <p:cNvPr id="6" name="TextBox 5">
            <a:extLst>
              <a:ext uri="{FF2B5EF4-FFF2-40B4-BE49-F238E27FC236}">
                <a16:creationId xmlns:a16="http://schemas.microsoft.com/office/drawing/2014/main" id="{911CB053-5578-D68C-6CB5-67591A462CCF}"/>
              </a:ext>
            </a:extLst>
          </p:cNvPr>
          <p:cNvSpPr txBox="1"/>
          <p:nvPr/>
        </p:nvSpPr>
        <p:spPr>
          <a:xfrm>
            <a:off x="2773433" y="2241325"/>
            <a:ext cx="5790846" cy="4231287"/>
          </a:xfrm>
          <a:prstGeom prst="rect">
            <a:avLst/>
          </a:prstGeom>
          <a:noFill/>
        </p:spPr>
        <p:txBody>
          <a:bodyPr wrap="square">
            <a:spAutoFit/>
          </a:bodyPr>
          <a:lstStyle/>
          <a:p>
            <a:pPr marL="285750" marR="0" lvl="0" indent="-285750">
              <a:lnSpc>
                <a:spcPct val="107000"/>
              </a:lnSpc>
              <a:buSzPct val="100000"/>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Need wider roads and dedicated bike lanes.</a:t>
            </a:r>
          </a:p>
          <a:p>
            <a:pPr marL="285750" marR="0" lvl="0" indent="-285750">
              <a:lnSpc>
                <a:spcPct val="107000"/>
              </a:lnSpc>
              <a:buSzPct val="100000"/>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Lack of safe and enjoyable bike paths.</a:t>
            </a:r>
          </a:p>
          <a:p>
            <a:pPr marL="285750" marR="0" lvl="0" indent="-285750">
              <a:lnSpc>
                <a:spcPct val="107000"/>
              </a:lnSpc>
              <a:buSzPct val="100000"/>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Safe bike path to the local parks are needed.</a:t>
            </a:r>
          </a:p>
          <a:p>
            <a:pPr marL="285750" marR="0" lvl="0" indent="-285750">
              <a:lnSpc>
                <a:spcPct val="107000"/>
              </a:lnSpc>
              <a:buSzPct val="100000"/>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Bicyclists show an interest in constructing bike lanes on both rural and urban streets. Specific locations referenced include Highways 52 , 24/27 as well as roads connecting Locust and Stanfield. </a:t>
            </a:r>
          </a:p>
          <a:p>
            <a:pPr marL="285750" marR="0" lvl="0" indent="-285750">
              <a:lnSpc>
                <a:spcPct val="107000"/>
              </a:lnSpc>
              <a:buSzPct val="100000"/>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Concern for bicycle recreation on roads around City Lake Park, Carolina Avenue Park, and other parks in the area. </a:t>
            </a:r>
          </a:p>
          <a:p>
            <a:pPr marL="285750" marR="0" lvl="0" indent="-285750">
              <a:lnSpc>
                <a:spcPct val="107000"/>
              </a:lnSpc>
              <a:buSzPct val="100000"/>
              <a:buFont typeface="Arial" panose="020B0604020202020204" pitchFamily="34" charset="0"/>
              <a:buChar char="•"/>
              <a:tabLst>
                <a:tab pos="457200" algn="l"/>
              </a:tabLst>
            </a:pPr>
            <a:r>
              <a:rPr lang="en-US" kern="100" dirty="0">
                <a:latin typeface="Aptos" panose="020B0004020202020204" pitchFamily="34" charset="0"/>
                <a:ea typeface="Aptos" panose="020B0004020202020204" pitchFamily="34" charset="0"/>
                <a:cs typeface="Times New Roman" panose="02020603050405020304" pitchFamily="18" charset="0"/>
              </a:rPr>
              <a:t>R</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umble strips push riders into the lane creating hazards </a:t>
            </a:r>
          </a:p>
          <a:p>
            <a:pPr marL="285750" marR="0" lvl="0" indent="-285750">
              <a:lnSpc>
                <a:spcPct val="107000"/>
              </a:lnSpc>
              <a:buSzPct val="100000"/>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Moving bikes off the roadway to the sidewalk.</a:t>
            </a:r>
          </a:p>
          <a:p>
            <a:pPr marL="285750" marR="0" lvl="0" indent="-285750">
              <a:lnSpc>
                <a:spcPct val="107000"/>
              </a:lnSpc>
              <a:buSzPct val="100000"/>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Greenways are highly recommended by commenters.</a:t>
            </a:r>
          </a:p>
        </p:txBody>
      </p:sp>
    </p:spTree>
    <p:extLst>
      <p:ext uri="{BB962C8B-B14F-4D97-AF65-F5344CB8AC3E}">
        <p14:creationId xmlns:p14="http://schemas.microsoft.com/office/powerpoint/2010/main" val="3481652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17</a:t>
            </a:fld>
            <a:endParaRPr lang="en-US" altLang="en-US" dirty="0"/>
          </a:p>
        </p:txBody>
      </p:sp>
      <p:sp>
        <p:nvSpPr>
          <p:cNvPr id="8" name="Text Placeholder 3">
            <a:extLst>
              <a:ext uri="{FF2B5EF4-FFF2-40B4-BE49-F238E27FC236}">
                <a16:creationId xmlns:a16="http://schemas.microsoft.com/office/drawing/2014/main" id="{57BA4799-3B09-47ED-854F-61E0E739DB0C}"/>
              </a:ext>
            </a:extLst>
          </p:cNvPr>
          <p:cNvSpPr>
            <a:spLocks noGrp="1"/>
          </p:cNvSpPr>
          <p:nvPr>
            <p:ph type="body" sz="quarter" idx="12"/>
          </p:nvPr>
        </p:nvSpPr>
        <p:spPr>
          <a:xfrm>
            <a:off x="4838701" y="88900"/>
            <a:ext cx="3848100" cy="273050"/>
          </a:xfrm>
        </p:spPr>
        <p:txBody>
          <a:bodyPr/>
          <a:lstStyle/>
          <a:p>
            <a:r>
              <a:rPr lang="en-US" dirty="0"/>
              <a:t>Stanly County CTP</a:t>
            </a:r>
          </a:p>
        </p:txBody>
      </p:sp>
      <p:sp>
        <p:nvSpPr>
          <p:cNvPr id="4" name="Text Placeholder 3">
            <a:extLst>
              <a:ext uri="{FF2B5EF4-FFF2-40B4-BE49-F238E27FC236}">
                <a16:creationId xmlns:a16="http://schemas.microsoft.com/office/drawing/2014/main" id="{4FC470F4-572F-D851-FA72-58F193591C14}"/>
              </a:ext>
            </a:extLst>
          </p:cNvPr>
          <p:cNvSpPr>
            <a:spLocks noGrp="1"/>
          </p:cNvSpPr>
          <p:nvPr>
            <p:ph type="body" sz="quarter" idx="11"/>
          </p:nvPr>
        </p:nvSpPr>
        <p:spPr>
          <a:xfrm>
            <a:off x="399393" y="610804"/>
            <a:ext cx="8229600" cy="647043"/>
          </a:xfrm>
          <a:solidFill>
            <a:schemeClr val="accent6">
              <a:lumMod val="75000"/>
            </a:schemeClr>
          </a:solidFill>
          <a:effectLst/>
        </p:spPr>
        <p:txBody>
          <a:bodyPr/>
          <a:lstStyle/>
          <a:p>
            <a:pPr marL="0" indent="0">
              <a:buNone/>
            </a:pPr>
            <a:r>
              <a:rPr lang="en-US" dirty="0">
                <a:solidFill>
                  <a:schemeClr val="bg1"/>
                </a:solidFill>
              </a:rPr>
              <a:t>							Pedestrian Concerns</a:t>
            </a:r>
          </a:p>
        </p:txBody>
      </p:sp>
      <p:sp>
        <p:nvSpPr>
          <p:cNvPr id="2" name="Rectangle 1">
            <a:extLst>
              <a:ext uri="{FF2B5EF4-FFF2-40B4-BE49-F238E27FC236}">
                <a16:creationId xmlns:a16="http://schemas.microsoft.com/office/drawing/2014/main" id="{F812C5C0-684C-50C5-2CED-5427944F50F9}"/>
              </a:ext>
            </a:extLst>
          </p:cNvPr>
          <p:cNvSpPr/>
          <p:nvPr/>
        </p:nvSpPr>
        <p:spPr>
          <a:xfrm rot="1856592">
            <a:off x="1858456" y="495517"/>
            <a:ext cx="110359" cy="87761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543467C-050D-E753-776B-64B9EED2739A}"/>
              </a:ext>
            </a:extLst>
          </p:cNvPr>
          <p:cNvSpPr txBox="1"/>
          <p:nvPr/>
        </p:nvSpPr>
        <p:spPr>
          <a:xfrm>
            <a:off x="399393" y="1460544"/>
            <a:ext cx="8229600" cy="369332"/>
          </a:xfrm>
          <a:prstGeom prst="rect">
            <a:avLst/>
          </a:prstGeom>
          <a:solidFill>
            <a:schemeClr val="accent6">
              <a:lumMod val="75000"/>
            </a:schemeClr>
          </a:solidFill>
        </p:spPr>
        <p:txBody>
          <a:bodyPr wrap="square" rtlCol="0">
            <a:spAutoFit/>
          </a:bodyPr>
          <a:lstStyle/>
          <a:p>
            <a:pPr algn="ctr"/>
            <a:r>
              <a:rPr lang="en-US" dirty="0">
                <a:solidFill>
                  <a:schemeClr val="bg1"/>
                </a:solidFill>
              </a:rPr>
              <a:t>Pedestrian (77 Concerns – 51 comments)</a:t>
            </a:r>
          </a:p>
        </p:txBody>
      </p:sp>
      <p:sp>
        <p:nvSpPr>
          <p:cNvPr id="9" name="TextBox 8">
            <a:extLst>
              <a:ext uri="{FF2B5EF4-FFF2-40B4-BE49-F238E27FC236}">
                <a16:creationId xmlns:a16="http://schemas.microsoft.com/office/drawing/2014/main" id="{E44BC01C-D4BC-56DC-6CAA-4E95852C4595}"/>
              </a:ext>
            </a:extLst>
          </p:cNvPr>
          <p:cNvSpPr txBox="1"/>
          <p:nvPr/>
        </p:nvSpPr>
        <p:spPr>
          <a:xfrm>
            <a:off x="399393" y="1963682"/>
            <a:ext cx="3935896" cy="369332"/>
          </a:xfrm>
          <a:prstGeom prst="rect">
            <a:avLst/>
          </a:prstGeom>
          <a:noFill/>
        </p:spPr>
        <p:txBody>
          <a:bodyPr wrap="square" rtlCol="0">
            <a:spAutoFit/>
          </a:bodyPr>
          <a:lstStyle/>
          <a:p>
            <a:r>
              <a:rPr lang="en-US" dirty="0"/>
              <a:t>Comment Summary</a:t>
            </a:r>
          </a:p>
        </p:txBody>
      </p:sp>
      <p:pic>
        <p:nvPicPr>
          <p:cNvPr id="11" name="Graphic 10" descr="Walk with solid fill">
            <a:extLst>
              <a:ext uri="{FF2B5EF4-FFF2-40B4-BE49-F238E27FC236}">
                <a16:creationId xmlns:a16="http://schemas.microsoft.com/office/drawing/2014/main" id="{ECDC725F-A6F5-06AC-C0E2-CDF3375056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9393" y="3200909"/>
            <a:ext cx="1474966" cy="1474966"/>
          </a:xfrm>
          <a:prstGeom prst="rect">
            <a:avLst/>
          </a:prstGeom>
        </p:spPr>
      </p:pic>
      <p:sp>
        <p:nvSpPr>
          <p:cNvPr id="6" name="TextBox 5">
            <a:extLst>
              <a:ext uri="{FF2B5EF4-FFF2-40B4-BE49-F238E27FC236}">
                <a16:creationId xmlns:a16="http://schemas.microsoft.com/office/drawing/2014/main" id="{166CA1BF-54CB-3ED4-18D4-72E74331E3B7}"/>
              </a:ext>
            </a:extLst>
          </p:cNvPr>
          <p:cNvSpPr txBox="1"/>
          <p:nvPr/>
        </p:nvSpPr>
        <p:spPr>
          <a:xfrm>
            <a:off x="2367341" y="1771081"/>
            <a:ext cx="6703234" cy="4821000"/>
          </a:xfrm>
          <a:prstGeom prst="rect">
            <a:avLst/>
          </a:prstGeom>
          <a:noFill/>
        </p:spPr>
        <p:txBody>
          <a:bodyPr wrap="square">
            <a:spAutoFit/>
          </a:bodyPr>
          <a:lstStyle/>
          <a:p>
            <a:pPr marL="285750" indent="-285750">
              <a:lnSpc>
                <a:spcPct val="107000"/>
              </a:lnSpc>
              <a:buSzPct val="100000"/>
              <a:buFont typeface="Arial" panose="020B0604020202020204" pitchFamily="34" charset="0"/>
              <a:buChar char="•"/>
              <a:tabLst>
                <a:tab pos="457200" algn="l"/>
              </a:tabLst>
            </a:pPr>
            <a:r>
              <a:rPr lang="en-US" dirty="0"/>
              <a:t>Unsafe walking conditions, blocked sidewalks, and poor visibility.</a:t>
            </a:r>
          </a:p>
          <a:p>
            <a:pPr marL="285750" indent="-285750">
              <a:lnSpc>
                <a:spcPct val="107000"/>
              </a:lnSpc>
              <a:buSzPct val="100000"/>
              <a:buFont typeface="Arial" panose="020B0604020202020204" pitchFamily="34" charset="0"/>
              <a:buChar char="•"/>
              <a:tabLst>
                <a:tab pos="457200" algn="l"/>
              </a:tabLst>
            </a:pPr>
            <a:r>
              <a:rPr lang="en-US" dirty="0"/>
              <a:t>Sidewalks needed along 24/27 and connecting James Rd to other areas.</a:t>
            </a:r>
          </a:p>
          <a:p>
            <a:pPr marL="285750" indent="-285750">
              <a:lnSpc>
                <a:spcPct val="107000"/>
              </a:lnSpc>
              <a:buSzPct val="100000"/>
              <a:buFont typeface="Arial" panose="020B0604020202020204" pitchFamily="34" charset="0"/>
              <a:buChar char="•"/>
              <a:tabLst>
                <a:tab pos="457200" algn="l"/>
              </a:tabLst>
            </a:pPr>
            <a:r>
              <a:rPr lang="en-US" dirty="0"/>
              <a:t>Pedestrian lights, sidewalks, and safer crosswalks are needed near grocery and retail stores.</a:t>
            </a:r>
          </a:p>
          <a:p>
            <a:pPr marL="285750" indent="-285750">
              <a:lnSpc>
                <a:spcPct val="107000"/>
              </a:lnSpc>
              <a:buSzPct val="100000"/>
              <a:buFont typeface="Arial" panose="020B0604020202020204" pitchFamily="34" charset="0"/>
              <a:buChar char="•"/>
              <a:tabLst>
                <a:tab pos="457200" algn="l"/>
              </a:tabLst>
            </a:pPr>
            <a:r>
              <a:rPr lang="en-US" dirty="0"/>
              <a:t>Walking trails are unsafe due to criminal activity.</a:t>
            </a:r>
          </a:p>
          <a:p>
            <a:pPr marL="285750" indent="-285750">
              <a:lnSpc>
                <a:spcPct val="107000"/>
              </a:lnSpc>
              <a:buSzPct val="100000"/>
              <a:buFont typeface="Arial" panose="020B0604020202020204" pitchFamily="34" charset="0"/>
              <a:buChar char="•"/>
              <a:tabLst>
                <a:tab pos="457200" algn="l"/>
              </a:tabLst>
            </a:pPr>
            <a:r>
              <a:rPr lang="en-US" dirty="0"/>
              <a:t>Addressing homelessness and cleanliness to ensure safety in greenways and other public spaces.</a:t>
            </a:r>
          </a:p>
          <a:p>
            <a:pPr marL="285750" indent="-285750">
              <a:lnSpc>
                <a:spcPct val="107000"/>
              </a:lnSpc>
              <a:buSzPct val="100000"/>
              <a:buFont typeface="Arial" panose="020B0604020202020204" pitchFamily="34" charset="0"/>
              <a:buChar char="•"/>
              <a:tabLst>
                <a:tab pos="457200" algn="l"/>
              </a:tabLst>
            </a:pPr>
            <a:r>
              <a:rPr lang="en-US" dirty="0"/>
              <a:t>Interaction between pedestrians and vehicles, with safety hazards on streets like Pee Dee Ave and near Walmart.</a:t>
            </a:r>
          </a:p>
          <a:p>
            <a:pPr marL="285750" indent="-285750">
              <a:lnSpc>
                <a:spcPct val="107000"/>
              </a:lnSpc>
              <a:buSzPct val="100000"/>
              <a:buFont typeface="Arial" panose="020B0604020202020204" pitchFamily="34" charset="0"/>
              <a:buChar char="•"/>
              <a:tabLst>
                <a:tab pos="457200" algn="l"/>
              </a:tabLst>
            </a:pPr>
            <a:r>
              <a:rPr lang="en-US" dirty="0"/>
              <a:t>Sidewalks need better maintenance, including repairing uneven surfaces and dealing with issues like old, crumbling sidewalks and obstacles like utility poles.</a:t>
            </a:r>
          </a:p>
          <a:p>
            <a:pPr marL="285750" indent="-285750">
              <a:lnSpc>
                <a:spcPct val="107000"/>
              </a:lnSpc>
              <a:buSzPct val="100000"/>
              <a:buFont typeface="Arial" panose="020B0604020202020204" pitchFamily="34" charset="0"/>
              <a:buChar char="•"/>
              <a:tabLst>
                <a:tab pos="457200" algn="l"/>
              </a:tabLst>
            </a:pPr>
            <a:r>
              <a:rPr lang="en-US" dirty="0"/>
              <a:t>Completion of the sidewalk from Pfeiffer University to Richfield</a:t>
            </a:r>
          </a:p>
          <a:p>
            <a:pPr marL="285750" indent="-285750">
              <a:lnSpc>
                <a:spcPct val="107000"/>
              </a:lnSpc>
              <a:buSzPct val="100000"/>
              <a:buFont typeface="Arial" panose="020B0604020202020204" pitchFamily="34" charset="0"/>
              <a:buChar char="•"/>
              <a:tabLst>
                <a:tab pos="457200" algn="l"/>
              </a:tabLst>
            </a:pPr>
            <a:r>
              <a:rPr lang="en-US" dirty="0"/>
              <a:t>Sidewalks along Hwy 200, Sunset Lake Road, and connecting neighborhoods on Elm Street.</a:t>
            </a:r>
          </a:p>
        </p:txBody>
      </p:sp>
    </p:spTree>
    <p:extLst>
      <p:ext uri="{BB962C8B-B14F-4D97-AF65-F5344CB8AC3E}">
        <p14:creationId xmlns:p14="http://schemas.microsoft.com/office/powerpoint/2010/main" val="18953524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FC470F4-572F-D851-FA72-58F193591C14}"/>
              </a:ext>
            </a:extLst>
          </p:cNvPr>
          <p:cNvSpPr>
            <a:spLocks noGrp="1"/>
          </p:cNvSpPr>
          <p:nvPr>
            <p:ph type="body" sz="quarter" idx="11"/>
          </p:nvPr>
        </p:nvSpPr>
        <p:spPr>
          <a:xfrm>
            <a:off x="399393" y="610804"/>
            <a:ext cx="8229600" cy="647043"/>
          </a:xfrm>
          <a:solidFill>
            <a:schemeClr val="accent6">
              <a:lumMod val="75000"/>
            </a:schemeClr>
          </a:solidFill>
          <a:effectLst/>
        </p:spPr>
        <p:txBody>
          <a:bodyPr/>
          <a:lstStyle/>
          <a:p>
            <a:pPr marL="0" indent="0">
              <a:buNone/>
            </a:pPr>
            <a:r>
              <a:rPr lang="en-US" dirty="0">
                <a:solidFill>
                  <a:schemeClr val="bg1"/>
                </a:solidFill>
              </a:rPr>
              <a:t>	 					Other Concerns</a:t>
            </a:r>
          </a:p>
        </p:txBody>
      </p:sp>
      <p:sp>
        <p:nvSpPr>
          <p:cNvPr id="8" name="Text Placeholder 3">
            <a:extLst>
              <a:ext uri="{FF2B5EF4-FFF2-40B4-BE49-F238E27FC236}">
                <a16:creationId xmlns:a16="http://schemas.microsoft.com/office/drawing/2014/main" id="{57BA4799-3B09-47ED-854F-61E0E739DB0C}"/>
              </a:ext>
            </a:extLst>
          </p:cNvPr>
          <p:cNvSpPr>
            <a:spLocks noGrp="1"/>
          </p:cNvSpPr>
          <p:nvPr>
            <p:ph type="body" sz="quarter" idx="12"/>
          </p:nvPr>
        </p:nvSpPr>
        <p:spPr/>
        <p:txBody>
          <a:bodyPr/>
          <a:lstStyle/>
          <a:p>
            <a:r>
              <a:rPr lang="en-US" dirty="0"/>
              <a:t>Stanly County CTP</a:t>
            </a:r>
          </a:p>
        </p:txBody>
      </p:sp>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18</a:t>
            </a:fld>
            <a:endParaRPr lang="en-US" altLang="en-US" dirty="0"/>
          </a:p>
        </p:txBody>
      </p:sp>
      <p:sp>
        <p:nvSpPr>
          <p:cNvPr id="2" name="Rectangle 1">
            <a:extLst>
              <a:ext uri="{FF2B5EF4-FFF2-40B4-BE49-F238E27FC236}">
                <a16:creationId xmlns:a16="http://schemas.microsoft.com/office/drawing/2014/main" id="{F812C5C0-684C-50C5-2CED-5427944F50F9}"/>
              </a:ext>
            </a:extLst>
          </p:cNvPr>
          <p:cNvSpPr/>
          <p:nvPr/>
        </p:nvSpPr>
        <p:spPr>
          <a:xfrm rot="1856592">
            <a:off x="1858456" y="495517"/>
            <a:ext cx="110359" cy="87761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543467C-050D-E753-776B-64B9EED2739A}"/>
              </a:ext>
            </a:extLst>
          </p:cNvPr>
          <p:cNvSpPr txBox="1"/>
          <p:nvPr/>
        </p:nvSpPr>
        <p:spPr>
          <a:xfrm>
            <a:off x="399393" y="1460544"/>
            <a:ext cx="8229600" cy="369332"/>
          </a:xfrm>
          <a:prstGeom prst="rect">
            <a:avLst/>
          </a:prstGeom>
          <a:solidFill>
            <a:schemeClr val="accent6">
              <a:lumMod val="75000"/>
            </a:schemeClr>
          </a:solidFill>
        </p:spPr>
        <p:txBody>
          <a:bodyPr wrap="square" rtlCol="0">
            <a:spAutoFit/>
          </a:bodyPr>
          <a:lstStyle/>
          <a:p>
            <a:pPr algn="ctr"/>
            <a:r>
              <a:rPr lang="en-US" dirty="0">
                <a:solidFill>
                  <a:schemeClr val="bg1"/>
                </a:solidFill>
              </a:rPr>
              <a:t>Other Issues (28 Concerns – 25 comments)</a:t>
            </a:r>
          </a:p>
        </p:txBody>
      </p:sp>
      <p:sp>
        <p:nvSpPr>
          <p:cNvPr id="9" name="TextBox 8">
            <a:extLst>
              <a:ext uri="{FF2B5EF4-FFF2-40B4-BE49-F238E27FC236}">
                <a16:creationId xmlns:a16="http://schemas.microsoft.com/office/drawing/2014/main" id="{E44BC01C-D4BC-56DC-6CAA-4E95852C4595}"/>
              </a:ext>
            </a:extLst>
          </p:cNvPr>
          <p:cNvSpPr txBox="1"/>
          <p:nvPr/>
        </p:nvSpPr>
        <p:spPr>
          <a:xfrm>
            <a:off x="399393" y="1986272"/>
            <a:ext cx="3935896" cy="369332"/>
          </a:xfrm>
          <a:prstGeom prst="rect">
            <a:avLst/>
          </a:prstGeom>
          <a:noFill/>
        </p:spPr>
        <p:txBody>
          <a:bodyPr wrap="square" rtlCol="0">
            <a:spAutoFit/>
          </a:bodyPr>
          <a:lstStyle/>
          <a:p>
            <a:r>
              <a:rPr lang="en-US" dirty="0"/>
              <a:t>Comment Summary</a:t>
            </a:r>
          </a:p>
        </p:txBody>
      </p:sp>
      <p:pic>
        <p:nvPicPr>
          <p:cNvPr id="10" name="Graphic 9" descr="Comment Important with solid fill">
            <a:extLst>
              <a:ext uri="{FF2B5EF4-FFF2-40B4-BE49-F238E27FC236}">
                <a16:creationId xmlns:a16="http://schemas.microsoft.com/office/drawing/2014/main" id="{3F7BF377-2979-BDDE-C8B7-9506AB3E90D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9393" y="3265436"/>
            <a:ext cx="1433063" cy="1433063"/>
          </a:xfrm>
          <a:prstGeom prst="rect">
            <a:avLst/>
          </a:prstGeom>
        </p:spPr>
      </p:pic>
      <p:sp>
        <p:nvSpPr>
          <p:cNvPr id="6" name="TextBox 5">
            <a:extLst>
              <a:ext uri="{FF2B5EF4-FFF2-40B4-BE49-F238E27FC236}">
                <a16:creationId xmlns:a16="http://schemas.microsoft.com/office/drawing/2014/main" id="{714ADF8B-FCEF-5182-E004-685925EDA88A}"/>
              </a:ext>
            </a:extLst>
          </p:cNvPr>
          <p:cNvSpPr txBox="1"/>
          <p:nvPr/>
        </p:nvSpPr>
        <p:spPr>
          <a:xfrm>
            <a:off x="2358520" y="1829876"/>
            <a:ext cx="6712001" cy="4821000"/>
          </a:xfrm>
          <a:prstGeom prst="rect">
            <a:avLst/>
          </a:prstGeom>
          <a:noFill/>
        </p:spPr>
        <p:txBody>
          <a:bodyPr wrap="square">
            <a:spAutoFit/>
          </a:bodyPr>
          <a:lstStyle/>
          <a:p>
            <a:pPr marL="285750" marR="0" lvl="0" indent="-285750">
              <a:lnSpc>
                <a:spcPct val="107000"/>
              </a:lnSpc>
              <a:buSzPct val="100000"/>
              <a:buFont typeface="Arial" panose="020B0604020202020204" pitchFamily="34" charset="0"/>
              <a:buChar char="•"/>
              <a:tabLst>
                <a:tab pos="457200" algn="l"/>
              </a:tabLst>
            </a:pPr>
            <a:r>
              <a:rPr lang="en-US" dirty="0"/>
              <a:t>Address train and stoplight issues at St. Martin and Hwy 205.</a:t>
            </a:r>
          </a:p>
          <a:p>
            <a:pPr marL="285750" marR="0" lvl="0" indent="-285750">
              <a:lnSpc>
                <a:spcPct val="107000"/>
              </a:lnSpc>
              <a:buSzPct val="100000"/>
              <a:buFont typeface="Arial" panose="020B0604020202020204" pitchFamily="34" charset="0"/>
              <a:buChar char="•"/>
              <a:tabLst>
                <a:tab pos="457200" algn="l"/>
              </a:tabLst>
            </a:pPr>
            <a:r>
              <a:rPr lang="en-US" dirty="0"/>
              <a:t>There is a concern about preserving rural communities and farmland</a:t>
            </a:r>
          </a:p>
          <a:p>
            <a:pPr marL="285750" marR="0" lvl="0" indent="-285750">
              <a:lnSpc>
                <a:spcPct val="107000"/>
              </a:lnSpc>
              <a:buSzPct val="100000"/>
              <a:buFont typeface="Arial" panose="020B0604020202020204" pitchFamily="34" charset="0"/>
              <a:buChar char="•"/>
              <a:tabLst>
                <a:tab pos="457200" algn="l"/>
              </a:tabLst>
            </a:pPr>
            <a:r>
              <a:rPr lang="en-US" dirty="0"/>
              <a:t>Requests for improved access points, such as a second turn lane at grocery stores or a U-turn option, to facilitate better traffic flow and reduce congestion.</a:t>
            </a:r>
          </a:p>
          <a:p>
            <a:pPr marL="285750" marR="0" lvl="0" indent="-285750">
              <a:lnSpc>
                <a:spcPct val="107000"/>
              </a:lnSpc>
              <a:buSzPct val="100000"/>
              <a:buFont typeface="Arial" panose="020B0604020202020204" pitchFamily="34" charset="0"/>
              <a:buChar char="•"/>
              <a:tabLst>
                <a:tab pos="457200" algn="l"/>
              </a:tabLst>
            </a:pPr>
            <a:r>
              <a:rPr lang="en-US" dirty="0"/>
              <a:t> Areas with high traffic, especially near shopping centers, need better design to manage congestion. Suggestions include adding side or back entrances to reduce traffic pressure.</a:t>
            </a:r>
          </a:p>
          <a:p>
            <a:pPr marL="285750" marR="0" lvl="0" indent="-285750">
              <a:lnSpc>
                <a:spcPct val="107000"/>
              </a:lnSpc>
              <a:buSzPct val="100000"/>
              <a:buFont typeface="Arial" panose="020B0604020202020204" pitchFamily="34" charset="0"/>
              <a:buChar char="•"/>
              <a:tabLst>
                <a:tab pos="457200" algn="l"/>
              </a:tabLst>
            </a:pPr>
            <a:r>
              <a:rPr lang="en-US" dirty="0"/>
              <a:t>Address transportation issues caused by increased traffic from Charlotte Pipe and railroad schedules. Improve road conditions on Big Lick Rd and Liberty Hill Church Road to manage traffic better.</a:t>
            </a:r>
          </a:p>
          <a:p>
            <a:pPr marL="285750" marR="0" lvl="0" indent="-285750">
              <a:lnSpc>
                <a:spcPct val="107000"/>
              </a:lnSpc>
              <a:buSzPct val="100000"/>
              <a:buFont typeface="Arial" panose="020B0604020202020204" pitchFamily="34" charset="0"/>
              <a:buChar char="•"/>
              <a:tabLst>
                <a:tab pos="457200" algn="l"/>
              </a:tabLst>
            </a:pPr>
            <a:r>
              <a:rPr lang="en-US" dirty="0"/>
              <a:t>Encourage an active Chamber of Commerce to attract new industries and promote Stanly County effectively. The Board of Commissioners should seek ways to highlight the county’s strengths to potential businesses</a:t>
            </a:r>
          </a:p>
        </p:txBody>
      </p:sp>
    </p:spTree>
    <p:extLst>
      <p:ext uri="{BB962C8B-B14F-4D97-AF65-F5344CB8AC3E}">
        <p14:creationId xmlns:p14="http://schemas.microsoft.com/office/powerpoint/2010/main" val="1091178511"/>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663CC-9BB8-E806-DD06-4E213A9EBAAE}"/>
              </a:ext>
            </a:extLst>
          </p:cNvPr>
          <p:cNvSpPr>
            <a:spLocks noGrp="1"/>
          </p:cNvSpPr>
          <p:nvPr>
            <p:ph type="title"/>
          </p:nvPr>
        </p:nvSpPr>
        <p:spPr/>
        <p:txBody>
          <a:bodyPr/>
          <a:lstStyle/>
          <a:p>
            <a:r>
              <a:rPr lang="en-US" dirty="0"/>
              <a:t>Socioeconomic Data</a:t>
            </a:r>
          </a:p>
        </p:txBody>
      </p:sp>
      <p:sp>
        <p:nvSpPr>
          <p:cNvPr id="4" name="Text Placeholder 3">
            <a:extLst>
              <a:ext uri="{FF2B5EF4-FFF2-40B4-BE49-F238E27FC236}">
                <a16:creationId xmlns:a16="http://schemas.microsoft.com/office/drawing/2014/main" id="{731CEE70-680E-019E-1329-FB48CC026CDA}"/>
              </a:ext>
            </a:extLst>
          </p:cNvPr>
          <p:cNvSpPr>
            <a:spLocks noGrp="1"/>
          </p:cNvSpPr>
          <p:nvPr>
            <p:ph type="body" sz="quarter" idx="12"/>
          </p:nvPr>
        </p:nvSpPr>
        <p:spPr/>
        <p:txBody>
          <a:bodyPr/>
          <a:lstStyle/>
          <a:p>
            <a:r>
              <a:rPr lang="en-US" dirty="0"/>
              <a:t>Stanly County CTP</a:t>
            </a:r>
          </a:p>
          <a:p>
            <a:endParaRPr lang="en-US" dirty="0"/>
          </a:p>
        </p:txBody>
      </p:sp>
      <p:sp>
        <p:nvSpPr>
          <p:cNvPr id="5" name="Slide Number Placeholder 4">
            <a:extLst>
              <a:ext uri="{FF2B5EF4-FFF2-40B4-BE49-F238E27FC236}">
                <a16:creationId xmlns:a16="http://schemas.microsoft.com/office/drawing/2014/main" id="{C37DA840-72CA-7511-0645-9B5C25F27F97}"/>
              </a:ext>
            </a:extLst>
          </p:cNvPr>
          <p:cNvSpPr>
            <a:spLocks noGrp="1"/>
          </p:cNvSpPr>
          <p:nvPr>
            <p:ph type="sldNum" sz="quarter" idx="13"/>
          </p:nvPr>
        </p:nvSpPr>
        <p:spPr/>
        <p:txBody>
          <a:bodyPr/>
          <a:lstStyle/>
          <a:p>
            <a:pPr>
              <a:defRPr/>
            </a:pPr>
            <a:fld id="{3C2E06F5-03C5-4BA5-AE80-2E98A827F366}" type="slidenum">
              <a:rPr lang="en-US" altLang="en-US" smtClean="0"/>
              <a:pPr>
                <a:defRPr/>
              </a:pPr>
              <a:t>19</a:t>
            </a:fld>
            <a:endParaRPr lang="en-US" altLang="en-US" dirty="0"/>
          </a:p>
        </p:txBody>
      </p:sp>
      <p:graphicFrame>
        <p:nvGraphicFramePr>
          <p:cNvPr id="8" name="Table 7">
            <a:extLst>
              <a:ext uri="{FF2B5EF4-FFF2-40B4-BE49-F238E27FC236}">
                <a16:creationId xmlns:a16="http://schemas.microsoft.com/office/drawing/2014/main" id="{198E4CC9-39AD-D232-0C7A-1291E0905CB3}"/>
              </a:ext>
            </a:extLst>
          </p:cNvPr>
          <p:cNvGraphicFramePr>
            <a:graphicFrameLocks noGrp="1"/>
          </p:cNvGraphicFramePr>
          <p:nvPr>
            <p:extLst>
              <p:ext uri="{D42A27DB-BD31-4B8C-83A1-F6EECF244321}">
                <p14:modId xmlns:p14="http://schemas.microsoft.com/office/powerpoint/2010/main" val="2616136685"/>
              </p:ext>
            </p:extLst>
          </p:nvPr>
        </p:nvGraphicFramePr>
        <p:xfrm>
          <a:off x="813194" y="3675532"/>
          <a:ext cx="7401572" cy="690122"/>
        </p:xfrm>
        <a:graphic>
          <a:graphicData uri="http://schemas.openxmlformats.org/drawingml/2006/table">
            <a:tbl>
              <a:tblPr/>
              <a:tblGrid>
                <a:gridCol w="1335546">
                  <a:extLst>
                    <a:ext uri="{9D8B030D-6E8A-4147-A177-3AD203B41FA5}">
                      <a16:colId xmlns:a16="http://schemas.microsoft.com/office/drawing/2014/main" val="3859594287"/>
                    </a:ext>
                  </a:extLst>
                </a:gridCol>
                <a:gridCol w="807648">
                  <a:extLst>
                    <a:ext uri="{9D8B030D-6E8A-4147-A177-3AD203B41FA5}">
                      <a16:colId xmlns:a16="http://schemas.microsoft.com/office/drawing/2014/main" val="4017098261"/>
                    </a:ext>
                  </a:extLst>
                </a:gridCol>
                <a:gridCol w="1058038">
                  <a:extLst>
                    <a:ext uri="{9D8B030D-6E8A-4147-A177-3AD203B41FA5}">
                      <a16:colId xmlns:a16="http://schemas.microsoft.com/office/drawing/2014/main" val="1191163446"/>
                    </a:ext>
                  </a:extLst>
                </a:gridCol>
                <a:gridCol w="1152035">
                  <a:extLst>
                    <a:ext uri="{9D8B030D-6E8A-4147-A177-3AD203B41FA5}">
                      <a16:colId xmlns:a16="http://schemas.microsoft.com/office/drawing/2014/main" val="880626321"/>
                    </a:ext>
                  </a:extLst>
                </a:gridCol>
                <a:gridCol w="1060872">
                  <a:extLst>
                    <a:ext uri="{9D8B030D-6E8A-4147-A177-3AD203B41FA5}">
                      <a16:colId xmlns:a16="http://schemas.microsoft.com/office/drawing/2014/main" val="2173451569"/>
                    </a:ext>
                  </a:extLst>
                </a:gridCol>
                <a:gridCol w="906763">
                  <a:extLst>
                    <a:ext uri="{9D8B030D-6E8A-4147-A177-3AD203B41FA5}">
                      <a16:colId xmlns:a16="http://schemas.microsoft.com/office/drawing/2014/main" val="1003409252"/>
                    </a:ext>
                  </a:extLst>
                </a:gridCol>
                <a:gridCol w="1080670">
                  <a:extLst>
                    <a:ext uri="{9D8B030D-6E8A-4147-A177-3AD203B41FA5}">
                      <a16:colId xmlns:a16="http://schemas.microsoft.com/office/drawing/2014/main" val="3918460013"/>
                    </a:ext>
                  </a:extLst>
                </a:gridCol>
              </a:tblGrid>
              <a:tr h="236094">
                <a:tc gridSpan="7">
                  <a:txBody>
                    <a:bodyPr/>
                    <a:lstStyle/>
                    <a:p>
                      <a:pPr algn="ctr" fontAlgn="b"/>
                      <a:r>
                        <a:rPr lang="en-US" sz="1000" b="1" i="0" u="none" strike="noStrike">
                          <a:effectLst/>
                          <a:highlight>
                            <a:srgbClr val="A6C9EC"/>
                          </a:highlight>
                          <a:latin typeface="Arial" panose="020B0604020202020204" pitchFamily="34" charset="0"/>
                        </a:rPr>
                        <a:t>Stanly County Population (1.7% annual growth)</a:t>
                      </a:r>
                    </a:p>
                  </a:txBody>
                  <a:tcPr marL="6350" marR="6350" marT="6350" marB="0" anchor="b">
                    <a:lnL>
                      <a:noFill/>
                    </a:lnL>
                    <a:lnR>
                      <a:noFill/>
                    </a:lnR>
                    <a:lnT>
                      <a:noFill/>
                    </a:lnT>
                    <a:lnB>
                      <a:noFill/>
                    </a:lnB>
                    <a:solidFill>
                      <a:srgbClr val="A6C9E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00412688"/>
                  </a:ext>
                </a:extLst>
              </a:tr>
              <a:tr h="227014">
                <a:tc>
                  <a:txBody>
                    <a:bodyPr/>
                    <a:lstStyle/>
                    <a:p>
                      <a:pPr algn="l" fontAlgn="b"/>
                      <a:r>
                        <a:rPr lang="en-US" sz="1000" b="0" i="0" u="none" strike="noStrike">
                          <a:effectLst/>
                          <a:highlight>
                            <a:srgbClr val="DAE9F8"/>
                          </a:highlight>
                          <a:latin typeface="Arial" panose="020B0604020202020204" pitchFamily="34" charset="0"/>
                        </a:rPr>
                        <a:t>Year</a:t>
                      </a:r>
                    </a:p>
                  </a:txBody>
                  <a:tcPr marL="6350" marR="6350" marT="6350" marB="0" anchor="b">
                    <a:lnL>
                      <a:noFill/>
                    </a:lnL>
                    <a:lnR>
                      <a:noFill/>
                    </a:lnR>
                    <a:lnT>
                      <a:noFill/>
                    </a:lnT>
                    <a:lnB>
                      <a:noFill/>
                    </a:lnB>
                    <a:solidFill>
                      <a:srgbClr val="DAE9F8"/>
                    </a:solidFill>
                  </a:tcPr>
                </a:tc>
                <a:tc>
                  <a:txBody>
                    <a:bodyPr/>
                    <a:lstStyle/>
                    <a:p>
                      <a:pPr algn="r" fontAlgn="b"/>
                      <a:r>
                        <a:rPr lang="en-US" sz="1000" b="0" i="0" u="none" strike="noStrike">
                          <a:effectLst/>
                          <a:highlight>
                            <a:srgbClr val="DAE9F8"/>
                          </a:highlight>
                          <a:latin typeface="Arial" panose="020B0604020202020204" pitchFamily="34" charset="0"/>
                        </a:rPr>
                        <a:t>2022</a:t>
                      </a:r>
                    </a:p>
                  </a:txBody>
                  <a:tcPr marL="6350" marR="6350" marT="6350" marB="0" anchor="b">
                    <a:lnL>
                      <a:noFill/>
                    </a:lnL>
                    <a:lnR>
                      <a:noFill/>
                    </a:lnR>
                    <a:lnT>
                      <a:noFill/>
                    </a:lnT>
                    <a:lnB>
                      <a:noFill/>
                    </a:lnB>
                    <a:solidFill>
                      <a:srgbClr val="DAE9F8"/>
                    </a:solidFill>
                  </a:tcPr>
                </a:tc>
                <a:tc>
                  <a:txBody>
                    <a:bodyPr/>
                    <a:lstStyle/>
                    <a:p>
                      <a:pPr algn="r" fontAlgn="b"/>
                      <a:r>
                        <a:rPr lang="en-US" sz="1000" b="0" i="0" u="none" strike="noStrike">
                          <a:effectLst/>
                          <a:highlight>
                            <a:srgbClr val="DAE9F8"/>
                          </a:highlight>
                          <a:latin typeface="Arial" panose="020B0604020202020204" pitchFamily="34" charset="0"/>
                        </a:rPr>
                        <a:t>2025</a:t>
                      </a:r>
                    </a:p>
                  </a:txBody>
                  <a:tcPr marL="6350" marR="6350" marT="6350" marB="0" anchor="b">
                    <a:lnL>
                      <a:noFill/>
                    </a:lnL>
                    <a:lnR>
                      <a:noFill/>
                    </a:lnR>
                    <a:lnT>
                      <a:noFill/>
                    </a:lnT>
                    <a:lnB>
                      <a:noFill/>
                    </a:lnB>
                    <a:solidFill>
                      <a:srgbClr val="DAE9F8"/>
                    </a:solidFill>
                  </a:tcPr>
                </a:tc>
                <a:tc>
                  <a:txBody>
                    <a:bodyPr/>
                    <a:lstStyle/>
                    <a:p>
                      <a:pPr algn="r" fontAlgn="b"/>
                      <a:r>
                        <a:rPr lang="en-US" sz="1000" b="0" i="0" u="none" strike="noStrike">
                          <a:effectLst/>
                          <a:highlight>
                            <a:srgbClr val="DAE9F8"/>
                          </a:highlight>
                          <a:latin typeface="Arial" panose="020B0604020202020204" pitchFamily="34" charset="0"/>
                        </a:rPr>
                        <a:t>2030</a:t>
                      </a:r>
                    </a:p>
                  </a:txBody>
                  <a:tcPr marL="6350" marR="6350" marT="6350" marB="0" anchor="b">
                    <a:lnL>
                      <a:noFill/>
                    </a:lnL>
                    <a:lnR>
                      <a:noFill/>
                    </a:lnR>
                    <a:lnT>
                      <a:noFill/>
                    </a:lnT>
                    <a:lnB>
                      <a:noFill/>
                    </a:lnB>
                    <a:solidFill>
                      <a:srgbClr val="DAE9F8"/>
                    </a:solidFill>
                  </a:tcPr>
                </a:tc>
                <a:tc>
                  <a:txBody>
                    <a:bodyPr/>
                    <a:lstStyle/>
                    <a:p>
                      <a:pPr algn="r" fontAlgn="b"/>
                      <a:r>
                        <a:rPr lang="en-US" sz="1000" b="0" i="0" u="none" strike="noStrike">
                          <a:effectLst/>
                          <a:highlight>
                            <a:srgbClr val="DAE9F8"/>
                          </a:highlight>
                          <a:latin typeface="Arial" panose="020B0604020202020204" pitchFamily="34" charset="0"/>
                        </a:rPr>
                        <a:t>2045</a:t>
                      </a:r>
                    </a:p>
                  </a:txBody>
                  <a:tcPr marL="6350" marR="6350" marT="6350" marB="0" anchor="b">
                    <a:lnL>
                      <a:noFill/>
                    </a:lnL>
                    <a:lnR>
                      <a:noFill/>
                    </a:lnR>
                    <a:lnT>
                      <a:noFill/>
                    </a:lnT>
                    <a:lnB>
                      <a:noFill/>
                    </a:lnB>
                    <a:solidFill>
                      <a:srgbClr val="DAE9F8"/>
                    </a:solidFill>
                  </a:tcPr>
                </a:tc>
                <a:tc>
                  <a:txBody>
                    <a:bodyPr/>
                    <a:lstStyle/>
                    <a:p>
                      <a:pPr algn="r" fontAlgn="b"/>
                      <a:r>
                        <a:rPr lang="en-US" sz="1000" b="0" i="0" u="none" strike="noStrike">
                          <a:effectLst/>
                          <a:highlight>
                            <a:srgbClr val="DAE9F8"/>
                          </a:highlight>
                          <a:latin typeface="Arial" panose="020B0604020202020204" pitchFamily="34" charset="0"/>
                        </a:rPr>
                        <a:t>2050</a:t>
                      </a:r>
                    </a:p>
                  </a:txBody>
                  <a:tcPr marL="6350" marR="6350" marT="6350" marB="0" anchor="b">
                    <a:lnL>
                      <a:noFill/>
                    </a:lnL>
                    <a:lnR>
                      <a:noFill/>
                    </a:lnR>
                    <a:lnT>
                      <a:noFill/>
                    </a:lnT>
                    <a:lnB>
                      <a:noFill/>
                    </a:lnB>
                    <a:solidFill>
                      <a:srgbClr val="DAE9F8"/>
                    </a:solidFill>
                  </a:tcPr>
                </a:tc>
                <a:tc>
                  <a:txBody>
                    <a:bodyPr/>
                    <a:lstStyle/>
                    <a:p>
                      <a:pPr algn="r" fontAlgn="b"/>
                      <a:r>
                        <a:rPr lang="en-US" sz="1000" b="0" i="0" u="none" strike="noStrike">
                          <a:effectLst/>
                          <a:highlight>
                            <a:srgbClr val="DAE9F8"/>
                          </a:highlight>
                          <a:latin typeface="Arial" panose="020B0604020202020204" pitchFamily="34" charset="0"/>
                        </a:rPr>
                        <a:t>2055</a:t>
                      </a:r>
                    </a:p>
                  </a:txBody>
                  <a:tcPr marL="6350" marR="6350" marT="6350" marB="0" anchor="b">
                    <a:lnL>
                      <a:noFill/>
                    </a:lnL>
                    <a:lnR>
                      <a:noFill/>
                    </a:lnR>
                    <a:lnT>
                      <a:noFill/>
                    </a:lnT>
                    <a:lnB>
                      <a:noFill/>
                    </a:lnB>
                    <a:solidFill>
                      <a:srgbClr val="DAE9F8"/>
                    </a:solidFill>
                  </a:tcPr>
                </a:tc>
                <a:extLst>
                  <a:ext uri="{0D108BD9-81ED-4DB2-BD59-A6C34878D82A}">
                    <a16:rowId xmlns:a16="http://schemas.microsoft.com/office/drawing/2014/main" val="2071668662"/>
                  </a:ext>
                </a:extLst>
              </a:tr>
              <a:tr h="227014">
                <a:tc>
                  <a:txBody>
                    <a:bodyPr/>
                    <a:lstStyle/>
                    <a:p>
                      <a:pPr algn="l" fontAlgn="b"/>
                      <a:r>
                        <a:rPr lang="en-US" sz="1000" b="0" i="0" u="none" strike="noStrike">
                          <a:effectLst/>
                          <a:highlight>
                            <a:srgbClr val="DAE9F8"/>
                          </a:highlight>
                          <a:latin typeface="Arial" panose="020B0604020202020204" pitchFamily="34" charset="0"/>
                        </a:rPr>
                        <a:t>Population</a:t>
                      </a:r>
                    </a:p>
                  </a:txBody>
                  <a:tcPr marL="6350" marR="6350" marT="6350" marB="0" anchor="b">
                    <a:lnL>
                      <a:noFill/>
                    </a:lnL>
                    <a:lnR>
                      <a:noFill/>
                    </a:lnR>
                    <a:lnT>
                      <a:noFill/>
                    </a:lnT>
                    <a:lnB>
                      <a:noFill/>
                    </a:lnB>
                    <a:solidFill>
                      <a:srgbClr val="DAE9F8"/>
                    </a:solidFill>
                  </a:tcPr>
                </a:tc>
                <a:tc>
                  <a:txBody>
                    <a:bodyPr/>
                    <a:lstStyle/>
                    <a:p>
                      <a:pPr algn="r" fontAlgn="b"/>
                      <a:r>
                        <a:rPr lang="en-US" sz="1000" b="0" i="0" u="none" strike="noStrike" dirty="0">
                          <a:effectLst/>
                          <a:highlight>
                            <a:srgbClr val="DAE9F8"/>
                          </a:highlight>
                          <a:latin typeface="Arial" panose="020B0604020202020204" pitchFamily="34" charset="0"/>
                        </a:rPr>
                        <a:t>64,153</a:t>
                      </a:r>
                    </a:p>
                  </a:txBody>
                  <a:tcPr marL="6350" marR="6350" marT="6350" marB="0" anchor="b">
                    <a:lnL>
                      <a:noFill/>
                    </a:lnL>
                    <a:lnR>
                      <a:noFill/>
                    </a:lnR>
                    <a:lnT>
                      <a:noFill/>
                    </a:lnT>
                    <a:lnB>
                      <a:noFill/>
                    </a:lnB>
                    <a:solidFill>
                      <a:srgbClr val="DAE9F8"/>
                    </a:solidFill>
                  </a:tcPr>
                </a:tc>
                <a:tc>
                  <a:txBody>
                    <a:bodyPr/>
                    <a:lstStyle/>
                    <a:p>
                      <a:pPr algn="r" fontAlgn="b"/>
                      <a:r>
                        <a:rPr lang="en-US" sz="1000" b="0" i="0" u="none" strike="noStrike">
                          <a:effectLst/>
                          <a:highlight>
                            <a:srgbClr val="DAE9F8"/>
                          </a:highlight>
                          <a:latin typeface="Arial" panose="020B0604020202020204" pitchFamily="34" charset="0"/>
                        </a:rPr>
                        <a:t>67,346</a:t>
                      </a:r>
                    </a:p>
                  </a:txBody>
                  <a:tcPr marL="6350" marR="6350" marT="6350" marB="0" anchor="b">
                    <a:lnL>
                      <a:noFill/>
                    </a:lnL>
                    <a:lnR>
                      <a:noFill/>
                    </a:lnR>
                    <a:lnT>
                      <a:noFill/>
                    </a:lnT>
                    <a:lnB>
                      <a:noFill/>
                    </a:lnB>
                    <a:solidFill>
                      <a:srgbClr val="DAE9F8"/>
                    </a:solidFill>
                  </a:tcPr>
                </a:tc>
                <a:tc>
                  <a:txBody>
                    <a:bodyPr/>
                    <a:lstStyle/>
                    <a:p>
                      <a:pPr algn="r" fontAlgn="b"/>
                      <a:r>
                        <a:rPr lang="en-US" sz="1000" b="0" i="0" u="none" strike="noStrike">
                          <a:effectLst/>
                          <a:highlight>
                            <a:srgbClr val="DAE9F8"/>
                          </a:highlight>
                          <a:latin typeface="Arial" panose="020B0604020202020204" pitchFamily="34" charset="0"/>
                        </a:rPr>
                        <a:t>72,667</a:t>
                      </a:r>
                    </a:p>
                  </a:txBody>
                  <a:tcPr marL="6350" marR="6350" marT="6350" marB="0" anchor="b">
                    <a:lnL>
                      <a:noFill/>
                    </a:lnL>
                    <a:lnR>
                      <a:noFill/>
                    </a:lnR>
                    <a:lnT>
                      <a:noFill/>
                    </a:lnT>
                    <a:lnB>
                      <a:noFill/>
                    </a:lnB>
                    <a:solidFill>
                      <a:srgbClr val="DAE9F8"/>
                    </a:solidFill>
                  </a:tcPr>
                </a:tc>
                <a:tc>
                  <a:txBody>
                    <a:bodyPr/>
                    <a:lstStyle/>
                    <a:p>
                      <a:pPr algn="r" fontAlgn="b"/>
                      <a:r>
                        <a:rPr lang="en-US" sz="1000" b="0" i="0" u="none" strike="noStrike">
                          <a:effectLst/>
                          <a:highlight>
                            <a:srgbClr val="DAE9F8"/>
                          </a:highlight>
                          <a:latin typeface="Arial" panose="020B0604020202020204" pitchFamily="34" charset="0"/>
                        </a:rPr>
                        <a:t>88,632</a:t>
                      </a:r>
                    </a:p>
                  </a:txBody>
                  <a:tcPr marL="6350" marR="6350" marT="6350" marB="0" anchor="b">
                    <a:lnL>
                      <a:noFill/>
                    </a:lnL>
                    <a:lnR>
                      <a:noFill/>
                    </a:lnR>
                    <a:lnT>
                      <a:noFill/>
                    </a:lnT>
                    <a:lnB>
                      <a:noFill/>
                    </a:lnB>
                    <a:solidFill>
                      <a:srgbClr val="DAE9F8"/>
                    </a:solidFill>
                  </a:tcPr>
                </a:tc>
                <a:tc>
                  <a:txBody>
                    <a:bodyPr/>
                    <a:lstStyle/>
                    <a:p>
                      <a:pPr algn="r" fontAlgn="b"/>
                      <a:r>
                        <a:rPr lang="en-US" sz="1000" b="0" i="0" u="none" strike="noStrike">
                          <a:effectLst/>
                          <a:highlight>
                            <a:srgbClr val="DAE9F8"/>
                          </a:highlight>
                          <a:latin typeface="Arial" panose="020B0604020202020204" pitchFamily="34" charset="0"/>
                        </a:rPr>
                        <a:t>93,953</a:t>
                      </a:r>
                    </a:p>
                  </a:txBody>
                  <a:tcPr marL="6350" marR="6350" marT="6350" marB="0" anchor="b">
                    <a:lnL>
                      <a:noFill/>
                    </a:lnL>
                    <a:lnR>
                      <a:noFill/>
                    </a:lnR>
                    <a:lnT>
                      <a:noFill/>
                    </a:lnT>
                    <a:lnB>
                      <a:noFill/>
                    </a:lnB>
                    <a:solidFill>
                      <a:srgbClr val="DAE9F8"/>
                    </a:solidFill>
                  </a:tcPr>
                </a:tc>
                <a:tc>
                  <a:txBody>
                    <a:bodyPr/>
                    <a:lstStyle/>
                    <a:p>
                      <a:pPr algn="r" fontAlgn="b"/>
                      <a:r>
                        <a:rPr lang="en-US" sz="1000" b="0" i="0" u="none" strike="noStrike" dirty="0">
                          <a:effectLst/>
                          <a:highlight>
                            <a:srgbClr val="DAE9F8"/>
                          </a:highlight>
                          <a:latin typeface="Arial" panose="020B0604020202020204" pitchFamily="34" charset="0"/>
                        </a:rPr>
                        <a:t>99,275</a:t>
                      </a:r>
                    </a:p>
                  </a:txBody>
                  <a:tcPr marL="6350" marR="6350" marT="6350" marB="0" anchor="b">
                    <a:lnL>
                      <a:noFill/>
                    </a:lnL>
                    <a:lnR>
                      <a:noFill/>
                    </a:lnR>
                    <a:lnT>
                      <a:noFill/>
                    </a:lnT>
                    <a:lnB>
                      <a:noFill/>
                    </a:lnB>
                    <a:solidFill>
                      <a:srgbClr val="DAE9F8"/>
                    </a:solidFill>
                  </a:tcPr>
                </a:tc>
                <a:extLst>
                  <a:ext uri="{0D108BD9-81ED-4DB2-BD59-A6C34878D82A}">
                    <a16:rowId xmlns:a16="http://schemas.microsoft.com/office/drawing/2014/main" val="2322774894"/>
                  </a:ext>
                </a:extLst>
              </a:tr>
            </a:tbl>
          </a:graphicData>
        </a:graphic>
      </p:graphicFrame>
      <p:graphicFrame>
        <p:nvGraphicFramePr>
          <p:cNvPr id="9" name="Table 8">
            <a:extLst>
              <a:ext uri="{FF2B5EF4-FFF2-40B4-BE49-F238E27FC236}">
                <a16:creationId xmlns:a16="http://schemas.microsoft.com/office/drawing/2014/main" id="{6C3B8229-3EBA-C3BA-58EE-4BAF5EEC343D}"/>
              </a:ext>
            </a:extLst>
          </p:cNvPr>
          <p:cNvGraphicFramePr>
            <a:graphicFrameLocks noGrp="1"/>
          </p:cNvGraphicFramePr>
          <p:nvPr>
            <p:extLst>
              <p:ext uri="{D42A27DB-BD31-4B8C-83A1-F6EECF244321}">
                <p14:modId xmlns:p14="http://schemas.microsoft.com/office/powerpoint/2010/main" val="740751512"/>
              </p:ext>
            </p:extLst>
          </p:nvPr>
        </p:nvGraphicFramePr>
        <p:xfrm>
          <a:off x="803752" y="4841425"/>
          <a:ext cx="7401570" cy="690120"/>
        </p:xfrm>
        <a:graphic>
          <a:graphicData uri="http://schemas.openxmlformats.org/drawingml/2006/table">
            <a:tbl>
              <a:tblPr/>
              <a:tblGrid>
                <a:gridCol w="1335545">
                  <a:extLst>
                    <a:ext uri="{9D8B030D-6E8A-4147-A177-3AD203B41FA5}">
                      <a16:colId xmlns:a16="http://schemas.microsoft.com/office/drawing/2014/main" val="2802962810"/>
                    </a:ext>
                  </a:extLst>
                </a:gridCol>
                <a:gridCol w="830480">
                  <a:extLst>
                    <a:ext uri="{9D8B030D-6E8A-4147-A177-3AD203B41FA5}">
                      <a16:colId xmlns:a16="http://schemas.microsoft.com/office/drawing/2014/main" val="486367465"/>
                    </a:ext>
                  </a:extLst>
                </a:gridCol>
                <a:gridCol w="1035205">
                  <a:extLst>
                    <a:ext uri="{9D8B030D-6E8A-4147-A177-3AD203B41FA5}">
                      <a16:colId xmlns:a16="http://schemas.microsoft.com/office/drawing/2014/main" val="1540207545"/>
                    </a:ext>
                  </a:extLst>
                </a:gridCol>
                <a:gridCol w="1152035">
                  <a:extLst>
                    <a:ext uri="{9D8B030D-6E8A-4147-A177-3AD203B41FA5}">
                      <a16:colId xmlns:a16="http://schemas.microsoft.com/office/drawing/2014/main" val="1224132787"/>
                    </a:ext>
                  </a:extLst>
                </a:gridCol>
                <a:gridCol w="1067108">
                  <a:extLst>
                    <a:ext uri="{9D8B030D-6E8A-4147-A177-3AD203B41FA5}">
                      <a16:colId xmlns:a16="http://schemas.microsoft.com/office/drawing/2014/main" val="2369891370"/>
                    </a:ext>
                  </a:extLst>
                </a:gridCol>
                <a:gridCol w="900527">
                  <a:extLst>
                    <a:ext uri="{9D8B030D-6E8A-4147-A177-3AD203B41FA5}">
                      <a16:colId xmlns:a16="http://schemas.microsoft.com/office/drawing/2014/main" val="2261094002"/>
                    </a:ext>
                  </a:extLst>
                </a:gridCol>
                <a:gridCol w="1080670">
                  <a:extLst>
                    <a:ext uri="{9D8B030D-6E8A-4147-A177-3AD203B41FA5}">
                      <a16:colId xmlns:a16="http://schemas.microsoft.com/office/drawing/2014/main" val="56302710"/>
                    </a:ext>
                  </a:extLst>
                </a:gridCol>
              </a:tblGrid>
              <a:tr h="236094">
                <a:tc gridSpan="7">
                  <a:txBody>
                    <a:bodyPr/>
                    <a:lstStyle/>
                    <a:p>
                      <a:pPr algn="ctr" fontAlgn="b"/>
                      <a:r>
                        <a:rPr lang="en-US" sz="1000" b="1" i="0" u="none" strike="noStrike" dirty="0">
                          <a:effectLst/>
                          <a:highlight>
                            <a:srgbClr val="B5E6A2"/>
                          </a:highlight>
                          <a:latin typeface="Arial" panose="020B0604020202020204" pitchFamily="34" charset="0"/>
                        </a:rPr>
                        <a:t>Stanly County Employment (1% annual growth)</a:t>
                      </a:r>
                    </a:p>
                  </a:txBody>
                  <a:tcPr marL="6350" marR="6350" marT="6350" marB="0" anchor="b">
                    <a:lnL>
                      <a:noFill/>
                    </a:lnL>
                    <a:lnR>
                      <a:noFill/>
                    </a:lnR>
                    <a:lnT>
                      <a:noFill/>
                    </a:lnT>
                    <a:lnB>
                      <a:noFill/>
                    </a:lnB>
                    <a:solidFill>
                      <a:srgbClr val="B5E6A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88826965"/>
                  </a:ext>
                </a:extLst>
              </a:tr>
              <a:tr h="227013">
                <a:tc>
                  <a:txBody>
                    <a:bodyPr/>
                    <a:lstStyle/>
                    <a:p>
                      <a:pPr algn="l" fontAlgn="b"/>
                      <a:r>
                        <a:rPr lang="en-US" sz="1000" b="0" i="0" u="none" strike="noStrike" dirty="0">
                          <a:effectLst/>
                          <a:highlight>
                            <a:srgbClr val="DAF2D0"/>
                          </a:highlight>
                          <a:latin typeface="Arial" panose="020B0604020202020204" pitchFamily="34" charset="0"/>
                        </a:rPr>
                        <a:t>Year</a:t>
                      </a:r>
                    </a:p>
                  </a:txBody>
                  <a:tcPr marL="6350" marR="6350" marT="6350" marB="0" anchor="b">
                    <a:lnL>
                      <a:noFill/>
                    </a:lnL>
                    <a:lnR>
                      <a:noFill/>
                    </a:lnR>
                    <a:lnT>
                      <a:noFill/>
                    </a:lnT>
                    <a:lnB>
                      <a:noFill/>
                    </a:lnB>
                    <a:solidFill>
                      <a:srgbClr val="DAF2D0"/>
                    </a:solidFill>
                  </a:tcPr>
                </a:tc>
                <a:tc>
                  <a:txBody>
                    <a:bodyPr/>
                    <a:lstStyle/>
                    <a:p>
                      <a:pPr algn="r" fontAlgn="b"/>
                      <a:r>
                        <a:rPr lang="en-US" sz="1000" b="0" i="0" u="none" strike="noStrike" dirty="0">
                          <a:effectLst/>
                          <a:highlight>
                            <a:srgbClr val="DAF2D0"/>
                          </a:highlight>
                          <a:latin typeface="Arial" panose="020B0604020202020204" pitchFamily="34" charset="0"/>
                        </a:rPr>
                        <a:t>2022</a:t>
                      </a:r>
                    </a:p>
                  </a:txBody>
                  <a:tcPr marL="6350" marR="6350" marT="6350" marB="0" anchor="b">
                    <a:lnL>
                      <a:noFill/>
                    </a:lnL>
                    <a:lnR>
                      <a:noFill/>
                    </a:lnR>
                    <a:lnT>
                      <a:noFill/>
                    </a:lnT>
                    <a:lnB>
                      <a:noFill/>
                    </a:lnB>
                    <a:solidFill>
                      <a:srgbClr val="DAF2D0"/>
                    </a:solidFill>
                  </a:tcPr>
                </a:tc>
                <a:tc>
                  <a:txBody>
                    <a:bodyPr/>
                    <a:lstStyle/>
                    <a:p>
                      <a:pPr algn="r" fontAlgn="b"/>
                      <a:r>
                        <a:rPr lang="en-US" sz="1000" b="0" i="0" u="none" strike="noStrike" dirty="0">
                          <a:effectLst/>
                          <a:highlight>
                            <a:srgbClr val="DAF2D0"/>
                          </a:highlight>
                          <a:latin typeface="Arial" panose="020B0604020202020204" pitchFamily="34" charset="0"/>
                        </a:rPr>
                        <a:t>2025</a:t>
                      </a:r>
                    </a:p>
                  </a:txBody>
                  <a:tcPr marL="6350" marR="6350" marT="6350" marB="0" anchor="b">
                    <a:lnL>
                      <a:noFill/>
                    </a:lnL>
                    <a:lnR>
                      <a:noFill/>
                    </a:lnR>
                    <a:lnT>
                      <a:noFill/>
                    </a:lnT>
                    <a:lnB>
                      <a:noFill/>
                    </a:lnB>
                    <a:solidFill>
                      <a:srgbClr val="DAF2D0"/>
                    </a:solidFill>
                  </a:tcPr>
                </a:tc>
                <a:tc>
                  <a:txBody>
                    <a:bodyPr/>
                    <a:lstStyle/>
                    <a:p>
                      <a:pPr algn="r" fontAlgn="b"/>
                      <a:r>
                        <a:rPr lang="en-US" sz="1000" b="0" i="0" u="none" strike="noStrike" dirty="0">
                          <a:effectLst/>
                          <a:highlight>
                            <a:srgbClr val="DAF2D0"/>
                          </a:highlight>
                          <a:latin typeface="Arial" panose="020B0604020202020204" pitchFamily="34" charset="0"/>
                        </a:rPr>
                        <a:t>2030</a:t>
                      </a:r>
                    </a:p>
                  </a:txBody>
                  <a:tcPr marL="6350" marR="6350" marT="6350" marB="0" anchor="b">
                    <a:lnL>
                      <a:noFill/>
                    </a:lnL>
                    <a:lnR>
                      <a:noFill/>
                    </a:lnR>
                    <a:lnT>
                      <a:noFill/>
                    </a:lnT>
                    <a:lnB>
                      <a:noFill/>
                    </a:lnB>
                    <a:solidFill>
                      <a:srgbClr val="DAF2D0"/>
                    </a:solidFill>
                  </a:tcPr>
                </a:tc>
                <a:tc>
                  <a:txBody>
                    <a:bodyPr/>
                    <a:lstStyle/>
                    <a:p>
                      <a:pPr algn="r" fontAlgn="b"/>
                      <a:r>
                        <a:rPr lang="en-US" sz="1000" b="0" i="0" u="none" strike="noStrike" dirty="0">
                          <a:effectLst/>
                          <a:highlight>
                            <a:srgbClr val="DAF2D0"/>
                          </a:highlight>
                          <a:latin typeface="Arial" panose="020B0604020202020204" pitchFamily="34" charset="0"/>
                        </a:rPr>
                        <a:t>2045</a:t>
                      </a:r>
                    </a:p>
                  </a:txBody>
                  <a:tcPr marL="6350" marR="6350" marT="6350" marB="0" anchor="b">
                    <a:lnL>
                      <a:noFill/>
                    </a:lnL>
                    <a:lnR>
                      <a:noFill/>
                    </a:lnR>
                    <a:lnT>
                      <a:noFill/>
                    </a:lnT>
                    <a:lnB>
                      <a:noFill/>
                    </a:lnB>
                    <a:solidFill>
                      <a:srgbClr val="DAF2D0"/>
                    </a:solidFill>
                  </a:tcPr>
                </a:tc>
                <a:tc>
                  <a:txBody>
                    <a:bodyPr/>
                    <a:lstStyle/>
                    <a:p>
                      <a:pPr algn="r" fontAlgn="b"/>
                      <a:r>
                        <a:rPr lang="en-US" sz="1000" b="0" i="0" u="none" strike="noStrike" dirty="0">
                          <a:effectLst/>
                          <a:highlight>
                            <a:srgbClr val="DAF2D0"/>
                          </a:highlight>
                          <a:latin typeface="Arial" panose="020B0604020202020204" pitchFamily="34" charset="0"/>
                        </a:rPr>
                        <a:t>2050</a:t>
                      </a:r>
                    </a:p>
                  </a:txBody>
                  <a:tcPr marL="6350" marR="6350" marT="6350" marB="0" anchor="b">
                    <a:lnL>
                      <a:noFill/>
                    </a:lnL>
                    <a:lnR>
                      <a:noFill/>
                    </a:lnR>
                    <a:lnT>
                      <a:noFill/>
                    </a:lnT>
                    <a:lnB>
                      <a:noFill/>
                    </a:lnB>
                    <a:solidFill>
                      <a:srgbClr val="DAF2D0"/>
                    </a:solidFill>
                  </a:tcPr>
                </a:tc>
                <a:tc>
                  <a:txBody>
                    <a:bodyPr/>
                    <a:lstStyle/>
                    <a:p>
                      <a:pPr algn="r" fontAlgn="b"/>
                      <a:r>
                        <a:rPr lang="en-US" sz="1000" b="0" i="0" u="none" strike="noStrike">
                          <a:effectLst/>
                          <a:highlight>
                            <a:srgbClr val="DAF2D0"/>
                          </a:highlight>
                          <a:latin typeface="Arial" panose="020B0604020202020204" pitchFamily="34" charset="0"/>
                        </a:rPr>
                        <a:t>2055</a:t>
                      </a:r>
                    </a:p>
                  </a:txBody>
                  <a:tcPr marL="6350" marR="6350" marT="6350" marB="0" anchor="b">
                    <a:lnL>
                      <a:noFill/>
                    </a:lnL>
                    <a:lnR>
                      <a:noFill/>
                    </a:lnR>
                    <a:lnT>
                      <a:noFill/>
                    </a:lnT>
                    <a:lnB>
                      <a:noFill/>
                    </a:lnB>
                    <a:solidFill>
                      <a:srgbClr val="DAF2D0"/>
                    </a:solidFill>
                  </a:tcPr>
                </a:tc>
                <a:extLst>
                  <a:ext uri="{0D108BD9-81ED-4DB2-BD59-A6C34878D82A}">
                    <a16:rowId xmlns:a16="http://schemas.microsoft.com/office/drawing/2014/main" val="1704804888"/>
                  </a:ext>
                </a:extLst>
              </a:tr>
              <a:tr h="227013">
                <a:tc>
                  <a:txBody>
                    <a:bodyPr/>
                    <a:lstStyle/>
                    <a:p>
                      <a:pPr algn="l" fontAlgn="b"/>
                      <a:r>
                        <a:rPr lang="en-US" sz="1000" b="0" i="0" u="none" strike="noStrike">
                          <a:effectLst/>
                          <a:highlight>
                            <a:srgbClr val="DAF2D0"/>
                          </a:highlight>
                          <a:latin typeface="Arial" panose="020B0604020202020204" pitchFamily="34" charset="0"/>
                        </a:rPr>
                        <a:t>Employment</a:t>
                      </a:r>
                    </a:p>
                  </a:txBody>
                  <a:tcPr marL="6350" marR="6350" marT="6350" marB="0" anchor="b">
                    <a:lnL>
                      <a:noFill/>
                    </a:lnL>
                    <a:lnR>
                      <a:noFill/>
                    </a:lnR>
                    <a:lnT>
                      <a:noFill/>
                    </a:lnT>
                    <a:lnB>
                      <a:noFill/>
                    </a:lnB>
                    <a:solidFill>
                      <a:srgbClr val="DAF2D0"/>
                    </a:solidFill>
                  </a:tcPr>
                </a:tc>
                <a:tc>
                  <a:txBody>
                    <a:bodyPr/>
                    <a:lstStyle/>
                    <a:p>
                      <a:pPr algn="r" fontAlgn="b"/>
                      <a:r>
                        <a:rPr lang="en-US" sz="1000" b="0" i="0" u="none" strike="noStrike" dirty="0">
                          <a:effectLst/>
                          <a:highlight>
                            <a:srgbClr val="DAF2D0"/>
                          </a:highlight>
                          <a:latin typeface="Arial" panose="020B0604020202020204" pitchFamily="34" charset="0"/>
                        </a:rPr>
                        <a:t>28,739</a:t>
                      </a:r>
                    </a:p>
                  </a:txBody>
                  <a:tcPr marL="6350" marR="6350" marT="6350" marB="0" anchor="b">
                    <a:lnL>
                      <a:noFill/>
                    </a:lnL>
                    <a:lnR>
                      <a:noFill/>
                    </a:lnR>
                    <a:lnT>
                      <a:noFill/>
                    </a:lnT>
                    <a:lnB>
                      <a:noFill/>
                    </a:lnB>
                    <a:solidFill>
                      <a:srgbClr val="DAF2D0"/>
                    </a:solidFill>
                  </a:tcPr>
                </a:tc>
                <a:tc>
                  <a:txBody>
                    <a:bodyPr/>
                    <a:lstStyle/>
                    <a:p>
                      <a:pPr algn="r" fontAlgn="b"/>
                      <a:r>
                        <a:rPr lang="en-US" sz="1000" b="0" i="0" u="none" strike="noStrike" dirty="0">
                          <a:effectLst/>
                          <a:highlight>
                            <a:srgbClr val="DAF2D0"/>
                          </a:highlight>
                          <a:latin typeface="Arial" panose="020B0604020202020204" pitchFamily="34" charset="0"/>
                        </a:rPr>
                        <a:t>29,636</a:t>
                      </a:r>
                    </a:p>
                  </a:txBody>
                  <a:tcPr marL="6350" marR="6350" marT="6350" marB="0" anchor="b">
                    <a:lnL>
                      <a:noFill/>
                    </a:lnL>
                    <a:lnR>
                      <a:noFill/>
                    </a:lnR>
                    <a:lnT>
                      <a:noFill/>
                    </a:lnT>
                    <a:lnB>
                      <a:noFill/>
                    </a:lnB>
                    <a:solidFill>
                      <a:srgbClr val="DAF2D0"/>
                    </a:solidFill>
                  </a:tcPr>
                </a:tc>
                <a:tc>
                  <a:txBody>
                    <a:bodyPr/>
                    <a:lstStyle/>
                    <a:p>
                      <a:pPr algn="r" fontAlgn="b"/>
                      <a:r>
                        <a:rPr lang="en-US" sz="1000" b="0" i="0" u="none" strike="noStrike" dirty="0">
                          <a:effectLst/>
                          <a:highlight>
                            <a:srgbClr val="DAF2D0"/>
                          </a:highlight>
                          <a:latin typeface="Arial" panose="020B0604020202020204" pitchFamily="34" charset="0"/>
                        </a:rPr>
                        <a:t>31,130</a:t>
                      </a:r>
                    </a:p>
                  </a:txBody>
                  <a:tcPr marL="6350" marR="6350" marT="6350" marB="0" anchor="b">
                    <a:lnL>
                      <a:noFill/>
                    </a:lnL>
                    <a:lnR>
                      <a:noFill/>
                    </a:lnR>
                    <a:lnT>
                      <a:noFill/>
                    </a:lnT>
                    <a:lnB>
                      <a:noFill/>
                    </a:lnB>
                    <a:solidFill>
                      <a:srgbClr val="DAF2D0"/>
                    </a:solidFill>
                  </a:tcPr>
                </a:tc>
                <a:tc>
                  <a:txBody>
                    <a:bodyPr/>
                    <a:lstStyle/>
                    <a:p>
                      <a:pPr algn="r" fontAlgn="b"/>
                      <a:r>
                        <a:rPr lang="en-US" sz="1000" b="0" i="0" u="none" strike="noStrike" dirty="0">
                          <a:effectLst/>
                          <a:highlight>
                            <a:srgbClr val="DAF2D0"/>
                          </a:highlight>
                          <a:latin typeface="Arial" panose="020B0604020202020204" pitchFamily="34" charset="0"/>
                        </a:rPr>
                        <a:t>35,613</a:t>
                      </a:r>
                    </a:p>
                  </a:txBody>
                  <a:tcPr marL="6350" marR="6350" marT="6350" marB="0" anchor="b">
                    <a:lnL>
                      <a:noFill/>
                    </a:lnL>
                    <a:lnR>
                      <a:noFill/>
                    </a:lnR>
                    <a:lnT>
                      <a:noFill/>
                    </a:lnT>
                    <a:lnB>
                      <a:noFill/>
                    </a:lnB>
                    <a:solidFill>
                      <a:srgbClr val="DAF2D0"/>
                    </a:solidFill>
                  </a:tcPr>
                </a:tc>
                <a:tc>
                  <a:txBody>
                    <a:bodyPr/>
                    <a:lstStyle/>
                    <a:p>
                      <a:pPr algn="r" fontAlgn="b"/>
                      <a:r>
                        <a:rPr lang="en-US" sz="1000" b="0" i="0" u="none" strike="noStrike" dirty="0">
                          <a:effectLst/>
                          <a:highlight>
                            <a:srgbClr val="DAF2D0"/>
                          </a:highlight>
                          <a:latin typeface="Arial" panose="020B0604020202020204" pitchFamily="34" charset="0"/>
                        </a:rPr>
                        <a:t>37,108</a:t>
                      </a:r>
                    </a:p>
                  </a:txBody>
                  <a:tcPr marL="6350" marR="6350" marT="6350" marB="0" anchor="b">
                    <a:lnL>
                      <a:noFill/>
                    </a:lnL>
                    <a:lnR>
                      <a:noFill/>
                    </a:lnR>
                    <a:lnT>
                      <a:noFill/>
                    </a:lnT>
                    <a:lnB>
                      <a:noFill/>
                    </a:lnB>
                    <a:solidFill>
                      <a:srgbClr val="DAF2D0"/>
                    </a:solidFill>
                  </a:tcPr>
                </a:tc>
                <a:tc>
                  <a:txBody>
                    <a:bodyPr/>
                    <a:lstStyle/>
                    <a:p>
                      <a:pPr algn="r" fontAlgn="b"/>
                      <a:r>
                        <a:rPr lang="en-US" sz="1000" b="0" i="0" u="none" strike="noStrike" dirty="0">
                          <a:effectLst/>
                          <a:highlight>
                            <a:srgbClr val="DAF2D0"/>
                          </a:highlight>
                          <a:latin typeface="Arial" panose="020B0604020202020204" pitchFamily="34" charset="0"/>
                        </a:rPr>
                        <a:t>38,602</a:t>
                      </a:r>
                    </a:p>
                  </a:txBody>
                  <a:tcPr marL="6350" marR="6350" marT="6350" marB="0" anchor="b">
                    <a:lnL>
                      <a:noFill/>
                    </a:lnL>
                    <a:lnR>
                      <a:noFill/>
                    </a:lnR>
                    <a:lnT>
                      <a:noFill/>
                    </a:lnT>
                    <a:lnB>
                      <a:noFill/>
                    </a:lnB>
                    <a:solidFill>
                      <a:srgbClr val="DAF2D0"/>
                    </a:solidFill>
                  </a:tcPr>
                </a:tc>
                <a:extLst>
                  <a:ext uri="{0D108BD9-81ED-4DB2-BD59-A6C34878D82A}">
                    <a16:rowId xmlns:a16="http://schemas.microsoft.com/office/drawing/2014/main" val="1969386817"/>
                  </a:ext>
                </a:extLst>
              </a:tr>
            </a:tbl>
          </a:graphicData>
        </a:graphic>
      </p:graphicFrame>
      <p:graphicFrame>
        <p:nvGraphicFramePr>
          <p:cNvPr id="10" name="Chart 9">
            <a:extLst>
              <a:ext uri="{FF2B5EF4-FFF2-40B4-BE49-F238E27FC236}">
                <a16:creationId xmlns:a16="http://schemas.microsoft.com/office/drawing/2014/main" id="{F4CE9C2E-2671-B4A8-399C-759BC30EBE7B}"/>
              </a:ext>
            </a:extLst>
          </p:cNvPr>
          <p:cNvGraphicFramePr>
            <a:graphicFrameLocks/>
          </p:cNvGraphicFramePr>
          <p:nvPr>
            <p:extLst>
              <p:ext uri="{D42A27DB-BD31-4B8C-83A1-F6EECF244321}">
                <p14:modId xmlns:p14="http://schemas.microsoft.com/office/powerpoint/2010/main" val="1134865930"/>
              </p:ext>
            </p:extLst>
          </p:nvPr>
        </p:nvGraphicFramePr>
        <p:xfrm>
          <a:off x="1116701" y="1612899"/>
          <a:ext cx="3312432" cy="16623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a:extLst>
              <a:ext uri="{FF2B5EF4-FFF2-40B4-BE49-F238E27FC236}">
                <a16:creationId xmlns:a16="http://schemas.microsoft.com/office/drawing/2014/main" id="{D82CC3E3-0E1B-41C0-90AD-4EB20640E553}"/>
              </a:ext>
            </a:extLst>
          </p:cNvPr>
          <p:cNvGraphicFramePr>
            <a:graphicFrameLocks/>
          </p:cNvGraphicFramePr>
          <p:nvPr>
            <p:extLst>
              <p:ext uri="{D42A27DB-BD31-4B8C-83A1-F6EECF244321}">
                <p14:modId xmlns:p14="http://schemas.microsoft.com/office/powerpoint/2010/main" val="2817094752"/>
              </p:ext>
            </p:extLst>
          </p:nvPr>
        </p:nvGraphicFramePr>
        <p:xfrm>
          <a:off x="4714868" y="1605019"/>
          <a:ext cx="3365030" cy="167811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C58BA42B-C311-4BC6-26DA-4D24BCCA77A6}"/>
              </a:ext>
            </a:extLst>
          </p:cNvPr>
          <p:cNvSpPr txBox="1"/>
          <p:nvPr/>
        </p:nvSpPr>
        <p:spPr>
          <a:xfrm>
            <a:off x="3040912" y="4418251"/>
            <a:ext cx="3453455" cy="276999"/>
          </a:xfrm>
          <a:prstGeom prst="rect">
            <a:avLst/>
          </a:prstGeom>
          <a:noFill/>
        </p:spPr>
        <p:txBody>
          <a:bodyPr wrap="square" rtlCol="0">
            <a:spAutoFit/>
          </a:bodyPr>
          <a:lstStyle/>
          <a:p>
            <a:r>
              <a:rPr lang="en-US" sz="1200" dirty="0"/>
              <a:t>56.1% overall population growth (35,122 increase)</a:t>
            </a:r>
          </a:p>
        </p:txBody>
      </p:sp>
      <p:sp>
        <p:nvSpPr>
          <p:cNvPr id="6" name="TextBox 5">
            <a:extLst>
              <a:ext uri="{FF2B5EF4-FFF2-40B4-BE49-F238E27FC236}">
                <a16:creationId xmlns:a16="http://schemas.microsoft.com/office/drawing/2014/main" id="{1907510A-46C3-4E68-68AD-FFF533028C35}"/>
              </a:ext>
            </a:extLst>
          </p:cNvPr>
          <p:cNvSpPr txBox="1"/>
          <p:nvPr/>
        </p:nvSpPr>
        <p:spPr>
          <a:xfrm>
            <a:off x="3158756" y="5666882"/>
            <a:ext cx="3453455" cy="276999"/>
          </a:xfrm>
          <a:prstGeom prst="rect">
            <a:avLst/>
          </a:prstGeom>
          <a:noFill/>
        </p:spPr>
        <p:txBody>
          <a:bodyPr wrap="square" rtlCol="0">
            <a:spAutoFit/>
          </a:bodyPr>
          <a:lstStyle/>
          <a:p>
            <a:r>
              <a:rPr lang="en-US" sz="1200" dirty="0"/>
              <a:t>33% overall population growth (9,863 increase)</a:t>
            </a:r>
          </a:p>
        </p:txBody>
      </p:sp>
    </p:spTree>
    <p:extLst>
      <p:ext uri="{BB962C8B-B14F-4D97-AF65-F5344CB8AC3E}">
        <p14:creationId xmlns:p14="http://schemas.microsoft.com/office/powerpoint/2010/main" val="1709795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2</a:t>
            </a:fld>
            <a:endParaRPr lang="en-US" altLang="en-US" dirty="0"/>
          </a:p>
        </p:txBody>
      </p:sp>
      <p:sp>
        <p:nvSpPr>
          <p:cNvPr id="4" name="Text Placeholder 3">
            <a:extLst>
              <a:ext uri="{FF2B5EF4-FFF2-40B4-BE49-F238E27FC236}">
                <a16:creationId xmlns:a16="http://schemas.microsoft.com/office/drawing/2014/main" id="{4FC470F4-572F-D851-FA72-58F193591C14}"/>
              </a:ext>
            </a:extLst>
          </p:cNvPr>
          <p:cNvSpPr>
            <a:spLocks noGrp="1"/>
          </p:cNvSpPr>
          <p:nvPr>
            <p:ph type="body" sz="quarter" idx="11"/>
          </p:nvPr>
        </p:nvSpPr>
        <p:spPr>
          <a:xfrm>
            <a:off x="399393" y="610804"/>
            <a:ext cx="8229600" cy="647043"/>
          </a:xfrm>
          <a:solidFill>
            <a:srgbClr val="92D050"/>
          </a:solidFill>
          <a:effectLst/>
        </p:spPr>
        <p:txBody>
          <a:bodyPr/>
          <a:lstStyle/>
          <a:p>
            <a:pPr marL="0" indent="0">
              <a:buNone/>
            </a:pPr>
            <a:r>
              <a:rPr lang="en-US" dirty="0">
                <a:solidFill>
                  <a:schemeClr val="bg1"/>
                </a:solidFill>
              </a:rPr>
              <a:t>					         AGENDA</a:t>
            </a:r>
          </a:p>
        </p:txBody>
      </p:sp>
      <p:sp>
        <p:nvSpPr>
          <p:cNvPr id="14" name="Rectangle 13">
            <a:extLst>
              <a:ext uri="{FF2B5EF4-FFF2-40B4-BE49-F238E27FC236}">
                <a16:creationId xmlns:a16="http://schemas.microsoft.com/office/drawing/2014/main" id="{78E27D37-D647-52E9-4E52-BEF2B054AE91}"/>
              </a:ext>
            </a:extLst>
          </p:cNvPr>
          <p:cNvSpPr/>
          <p:nvPr/>
        </p:nvSpPr>
        <p:spPr>
          <a:xfrm rot="1856592">
            <a:off x="1858456" y="495517"/>
            <a:ext cx="110359" cy="87761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5" name="Chart 14">
            <a:extLst>
              <a:ext uri="{FF2B5EF4-FFF2-40B4-BE49-F238E27FC236}">
                <a16:creationId xmlns:a16="http://schemas.microsoft.com/office/drawing/2014/main" id="{C6FFBC13-EA74-1892-22D7-DAA678425492}"/>
              </a:ext>
            </a:extLst>
          </p:cNvPr>
          <p:cNvGraphicFramePr>
            <a:graphicFrameLocks/>
          </p:cNvGraphicFramePr>
          <p:nvPr>
            <p:extLst>
              <p:ext uri="{D42A27DB-BD31-4B8C-83A1-F6EECF244321}">
                <p14:modId xmlns:p14="http://schemas.microsoft.com/office/powerpoint/2010/main" val="649575792"/>
              </p:ext>
            </p:extLst>
          </p:nvPr>
        </p:nvGraphicFramePr>
        <p:xfrm>
          <a:off x="2286000" y="205740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a:extLst>
              <a:ext uri="{FF2B5EF4-FFF2-40B4-BE49-F238E27FC236}">
                <a16:creationId xmlns:a16="http://schemas.microsoft.com/office/drawing/2014/main" id="{C6FFBC13-EA74-1892-22D7-DAA678425492}"/>
              </a:ext>
            </a:extLst>
          </p:cNvPr>
          <p:cNvGraphicFramePr>
            <a:graphicFrameLocks/>
          </p:cNvGraphicFramePr>
          <p:nvPr>
            <p:extLst>
              <p:ext uri="{D42A27DB-BD31-4B8C-83A1-F6EECF244321}">
                <p14:modId xmlns:p14="http://schemas.microsoft.com/office/powerpoint/2010/main" val="2915967327"/>
              </p:ext>
            </p:extLst>
          </p:nvPr>
        </p:nvGraphicFramePr>
        <p:xfrm>
          <a:off x="-241004" y="2504079"/>
          <a:ext cx="5732721" cy="3824325"/>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a:extLst>
              <a:ext uri="{FF2B5EF4-FFF2-40B4-BE49-F238E27FC236}">
                <a16:creationId xmlns:a16="http://schemas.microsoft.com/office/drawing/2014/main" id="{F61A7F78-2481-54D5-A34E-DFBA52B06A41}"/>
              </a:ext>
            </a:extLst>
          </p:cNvPr>
          <p:cNvSpPr txBox="1"/>
          <p:nvPr/>
        </p:nvSpPr>
        <p:spPr>
          <a:xfrm>
            <a:off x="1088773" y="1925306"/>
            <a:ext cx="7598027" cy="2677656"/>
          </a:xfrm>
          <a:prstGeom prst="rect">
            <a:avLst/>
          </a:prstGeom>
          <a:noFill/>
        </p:spPr>
        <p:txBody>
          <a:bodyPr wrap="square" rtlCol="0">
            <a:spAutoFit/>
          </a:bodyPr>
          <a:lstStyle/>
          <a:p>
            <a:pPr marL="285750" indent="-285750">
              <a:buFont typeface="Wingdings" panose="05000000000000000000" pitchFamily="2" charset="2"/>
              <a:buChar char="Ø"/>
            </a:pPr>
            <a:r>
              <a:rPr lang="en-US" sz="2400" dirty="0"/>
              <a:t>Survey Results And feedback</a:t>
            </a:r>
          </a:p>
          <a:p>
            <a:endParaRPr lang="en-US" sz="2400" dirty="0"/>
          </a:p>
          <a:p>
            <a:pPr marL="285750" indent="-285750">
              <a:buFont typeface="Wingdings" panose="05000000000000000000" pitchFamily="2" charset="2"/>
              <a:buChar char="Ø"/>
            </a:pPr>
            <a:r>
              <a:rPr lang="en-US" sz="2400" dirty="0" err="1"/>
              <a:t>SocioEconomic</a:t>
            </a:r>
            <a:r>
              <a:rPr lang="en-US" sz="2400" dirty="0"/>
              <a:t> data for adoption</a:t>
            </a: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r>
              <a:rPr lang="en-US" sz="2400" dirty="0"/>
              <a:t>Base Year Volume/Capacity</a:t>
            </a:r>
          </a:p>
          <a:p>
            <a:pPr marL="285750" indent="-285750">
              <a:buFont typeface="Wingdings" panose="05000000000000000000" pitchFamily="2" charset="2"/>
              <a:buChar char="Ø"/>
            </a:pPr>
            <a:endParaRPr lang="en-US" sz="2400" dirty="0"/>
          </a:p>
          <a:p>
            <a:pPr marL="285750" indent="-285750">
              <a:buFont typeface="Wingdings" panose="05000000000000000000" pitchFamily="2" charset="2"/>
              <a:buChar char="Ø"/>
            </a:pPr>
            <a:r>
              <a:rPr lang="en-US" sz="2400" dirty="0"/>
              <a:t>Draft Destinations map</a:t>
            </a:r>
            <a:endParaRPr lang="en-US" sz="2400" dirty="0">
              <a:latin typeface="Montserrat" panose="00000500000000000000" pitchFamily="2" charset="0"/>
            </a:endParaRPr>
          </a:p>
        </p:txBody>
      </p:sp>
    </p:spTree>
    <p:extLst>
      <p:ext uri="{BB962C8B-B14F-4D97-AF65-F5344CB8AC3E}">
        <p14:creationId xmlns:p14="http://schemas.microsoft.com/office/powerpoint/2010/main" val="2746043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Contacts</a:t>
            </a:r>
          </a:p>
        </p:txBody>
      </p:sp>
      <p:sp>
        <p:nvSpPr>
          <p:cNvPr id="3" name="Text Placeholder 2"/>
          <p:cNvSpPr>
            <a:spLocks noGrp="1"/>
          </p:cNvSpPr>
          <p:nvPr>
            <p:ph type="body" sz="quarter" idx="11"/>
          </p:nvPr>
        </p:nvSpPr>
        <p:spPr>
          <a:xfrm>
            <a:off x="457200" y="1733550"/>
            <a:ext cx="8445260" cy="4524375"/>
          </a:xfrm>
        </p:spPr>
        <p:txBody>
          <a:bodyPr/>
          <a:lstStyle/>
          <a:p>
            <a:r>
              <a:rPr lang="en-US" sz="2800" dirty="0"/>
              <a:t>NCDOT Transportation Planning Division (TPD)</a:t>
            </a:r>
          </a:p>
          <a:p>
            <a:pPr lvl="1"/>
            <a:r>
              <a:rPr lang="en-US" sz="2400" b="1" dirty="0"/>
              <a:t>Temilope Animashaun, </a:t>
            </a:r>
            <a:r>
              <a:rPr lang="en-US" sz="2400" dirty="0">
                <a:hlinkClick r:id="rId3"/>
              </a:rPr>
              <a:t>tmanimashaun@ncdot.gov</a:t>
            </a:r>
            <a:r>
              <a:rPr lang="en-US" sz="2400" dirty="0"/>
              <a:t>,                  (919)-707-0931	(Project Engineer)</a:t>
            </a:r>
          </a:p>
          <a:p>
            <a:pPr lvl="1"/>
            <a:r>
              <a:rPr lang="en-US" sz="2400" b="1" dirty="0"/>
              <a:t>Roger Castillo</a:t>
            </a:r>
            <a:r>
              <a:rPr lang="en-US" sz="2400" dirty="0"/>
              <a:t>, </a:t>
            </a:r>
            <a:r>
              <a:rPr lang="en-US" sz="2400" dirty="0">
                <a:hlinkClick r:id="rId4"/>
              </a:rPr>
              <a:t>ricastillo@ncdot.gov</a:t>
            </a:r>
            <a:r>
              <a:rPr lang="en-US" sz="2400" dirty="0"/>
              <a:t>, (919) 707-0942 (Project Manager)</a:t>
            </a:r>
          </a:p>
          <a:p>
            <a:pPr marL="0" indent="0">
              <a:buNone/>
            </a:pPr>
            <a:endParaRPr lang="en-US" sz="1600" dirty="0"/>
          </a:p>
          <a:p>
            <a:r>
              <a:rPr lang="en-US" sz="2800" dirty="0"/>
              <a:t>Rocky River Rural Planning Organization (RPO)</a:t>
            </a:r>
          </a:p>
          <a:p>
            <a:pPr lvl="1"/>
            <a:r>
              <a:rPr lang="en-US" sz="2400" b="1" dirty="0"/>
              <a:t>Lee Snuggs</a:t>
            </a:r>
            <a:r>
              <a:rPr lang="en-US" sz="2400" dirty="0"/>
              <a:t>, </a:t>
            </a:r>
            <a:r>
              <a:rPr lang="en-US" sz="2400" dirty="0">
                <a:hlinkClick r:id="rId5"/>
              </a:rPr>
              <a:t>lsnuggs@rockyriverrpo.org</a:t>
            </a:r>
            <a:r>
              <a:rPr lang="en-US" sz="2400" dirty="0"/>
              <a:t>, 			(704) 986-3871</a:t>
            </a:r>
          </a:p>
        </p:txBody>
      </p:sp>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20</a:t>
            </a:fld>
            <a:endParaRPr lang="en-US" altLang="en-US" dirty="0"/>
          </a:p>
        </p:txBody>
      </p:sp>
      <p:sp>
        <p:nvSpPr>
          <p:cNvPr id="6" name="Text Placeholder 3">
            <a:extLst>
              <a:ext uri="{FF2B5EF4-FFF2-40B4-BE49-F238E27FC236}">
                <a16:creationId xmlns:a16="http://schemas.microsoft.com/office/drawing/2014/main" id="{08370B56-5959-4766-B050-FA4DF1EBFAAC}"/>
              </a:ext>
            </a:extLst>
          </p:cNvPr>
          <p:cNvSpPr>
            <a:spLocks noGrp="1"/>
          </p:cNvSpPr>
          <p:nvPr>
            <p:ph type="body" sz="quarter" idx="12"/>
          </p:nvPr>
        </p:nvSpPr>
        <p:spPr>
          <a:xfrm>
            <a:off x="4838701" y="88900"/>
            <a:ext cx="3848100" cy="273050"/>
          </a:xfrm>
        </p:spPr>
        <p:txBody>
          <a:bodyPr/>
          <a:lstStyle/>
          <a:p>
            <a:r>
              <a:rPr lang="en-US" dirty="0"/>
              <a:t>Stanly County CTP</a:t>
            </a:r>
          </a:p>
          <a:p>
            <a:endParaRPr lang="en-US" dirty="0"/>
          </a:p>
        </p:txBody>
      </p:sp>
    </p:spTree>
    <p:extLst>
      <p:ext uri="{BB962C8B-B14F-4D97-AF65-F5344CB8AC3E}">
        <p14:creationId xmlns:p14="http://schemas.microsoft.com/office/powerpoint/2010/main" val="203605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2985A7AB-62D5-BB49-9143-B22354004447}" type="slidenum">
              <a:rPr lang="en-US" smtClean="0"/>
              <a:pPr/>
              <a:t>21</a:t>
            </a:fld>
            <a:endParaRPr lang="en-US" dirty="0"/>
          </a:p>
        </p:txBody>
      </p:sp>
      <p:sp>
        <p:nvSpPr>
          <p:cNvPr id="3" name="Title 2"/>
          <p:cNvSpPr>
            <a:spLocks noGrp="1"/>
          </p:cNvSpPr>
          <p:nvPr>
            <p:ph type="title"/>
          </p:nvPr>
        </p:nvSpPr>
        <p:spPr/>
        <p:txBody>
          <a:bodyPr/>
          <a:lstStyle/>
          <a:p>
            <a:pPr algn="ctr"/>
            <a:r>
              <a:rPr lang="en-US" b="1" i="1" dirty="0"/>
              <a:t>QUESTIONS</a:t>
            </a:r>
          </a:p>
        </p:txBody>
      </p:sp>
      <p:pic>
        <p:nvPicPr>
          <p:cNvPr id="1026" name="Picture 2" descr="C:\Users\prcook\AppData\Local\Microsoft\Windows\Temporary Internet Files\Content.IE5\M3NY33BW\MC900434859[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41617" y="2208811"/>
            <a:ext cx="2547340" cy="2547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692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3</a:t>
            </a:fld>
            <a:endParaRPr lang="en-US" altLang="en-US" dirty="0"/>
          </a:p>
        </p:txBody>
      </p:sp>
      <p:sp>
        <p:nvSpPr>
          <p:cNvPr id="8" name="Text Placeholder 3">
            <a:extLst>
              <a:ext uri="{FF2B5EF4-FFF2-40B4-BE49-F238E27FC236}">
                <a16:creationId xmlns:a16="http://schemas.microsoft.com/office/drawing/2014/main" id="{57BA4799-3B09-47ED-854F-61E0E739DB0C}"/>
              </a:ext>
            </a:extLst>
          </p:cNvPr>
          <p:cNvSpPr>
            <a:spLocks noGrp="1"/>
          </p:cNvSpPr>
          <p:nvPr>
            <p:ph type="body" sz="quarter" idx="12"/>
          </p:nvPr>
        </p:nvSpPr>
        <p:spPr>
          <a:xfrm>
            <a:off x="4838701" y="88900"/>
            <a:ext cx="3848100" cy="273050"/>
          </a:xfrm>
        </p:spPr>
        <p:txBody>
          <a:bodyPr/>
          <a:lstStyle/>
          <a:p>
            <a:r>
              <a:rPr lang="en-US" dirty="0"/>
              <a:t>Stanly County CTP</a:t>
            </a:r>
          </a:p>
          <a:p>
            <a:endParaRPr lang="en-US" dirty="0"/>
          </a:p>
        </p:txBody>
      </p:sp>
      <p:sp>
        <p:nvSpPr>
          <p:cNvPr id="4" name="Text Placeholder 3">
            <a:extLst>
              <a:ext uri="{FF2B5EF4-FFF2-40B4-BE49-F238E27FC236}">
                <a16:creationId xmlns:a16="http://schemas.microsoft.com/office/drawing/2014/main" id="{4FC470F4-572F-D851-FA72-58F193591C14}"/>
              </a:ext>
            </a:extLst>
          </p:cNvPr>
          <p:cNvSpPr>
            <a:spLocks noGrp="1"/>
          </p:cNvSpPr>
          <p:nvPr>
            <p:ph type="body" sz="quarter" idx="11"/>
          </p:nvPr>
        </p:nvSpPr>
        <p:spPr>
          <a:xfrm>
            <a:off x="399393" y="610804"/>
            <a:ext cx="8229600" cy="647043"/>
          </a:xfrm>
          <a:solidFill>
            <a:srgbClr val="92D050"/>
          </a:solidFill>
          <a:effectLst/>
        </p:spPr>
        <p:txBody>
          <a:bodyPr/>
          <a:lstStyle/>
          <a:p>
            <a:pPr marL="0" indent="0">
              <a:buNone/>
            </a:pPr>
            <a:r>
              <a:rPr lang="en-US" dirty="0">
                <a:solidFill>
                  <a:schemeClr val="bg1"/>
                </a:solidFill>
              </a:rPr>
              <a:t>						SURVEY RESULTS</a:t>
            </a:r>
          </a:p>
        </p:txBody>
      </p:sp>
      <p:sp>
        <p:nvSpPr>
          <p:cNvPr id="14" name="Rectangle 13">
            <a:extLst>
              <a:ext uri="{FF2B5EF4-FFF2-40B4-BE49-F238E27FC236}">
                <a16:creationId xmlns:a16="http://schemas.microsoft.com/office/drawing/2014/main" id="{78E27D37-D647-52E9-4E52-BEF2B054AE91}"/>
              </a:ext>
            </a:extLst>
          </p:cNvPr>
          <p:cNvSpPr/>
          <p:nvPr/>
        </p:nvSpPr>
        <p:spPr>
          <a:xfrm rot="1856592">
            <a:off x="1858456" y="495517"/>
            <a:ext cx="110359" cy="87761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5" name="Chart 14">
            <a:extLst>
              <a:ext uri="{FF2B5EF4-FFF2-40B4-BE49-F238E27FC236}">
                <a16:creationId xmlns:a16="http://schemas.microsoft.com/office/drawing/2014/main" id="{C6FFBC13-EA74-1892-22D7-DAA678425492}"/>
              </a:ext>
            </a:extLst>
          </p:cNvPr>
          <p:cNvGraphicFramePr>
            <a:graphicFrameLocks/>
          </p:cNvGraphicFramePr>
          <p:nvPr/>
        </p:nvGraphicFramePr>
        <p:xfrm>
          <a:off x="2286000" y="2057400"/>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a:extLst>
              <a:ext uri="{FF2B5EF4-FFF2-40B4-BE49-F238E27FC236}">
                <a16:creationId xmlns:a16="http://schemas.microsoft.com/office/drawing/2014/main" id="{C6FFBC13-EA74-1892-22D7-DAA678425492}"/>
              </a:ext>
            </a:extLst>
          </p:cNvPr>
          <p:cNvGraphicFramePr>
            <a:graphicFrameLocks/>
          </p:cNvGraphicFramePr>
          <p:nvPr/>
        </p:nvGraphicFramePr>
        <p:xfrm>
          <a:off x="-241004" y="2504079"/>
          <a:ext cx="5732721" cy="3824325"/>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a:extLst>
              <a:ext uri="{FF2B5EF4-FFF2-40B4-BE49-F238E27FC236}">
                <a16:creationId xmlns:a16="http://schemas.microsoft.com/office/drawing/2014/main" id="{62D1980F-29C2-14E6-41DF-3B4E5B41A0BC}"/>
              </a:ext>
            </a:extLst>
          </p:cNvPr>
          <p:cNvSpPr txBox="1"/>
          <p:nvPr/>
        </p:nvSpPr>
        <p:spPr>
          <a:xfrm>
            <a:off x="1913635" y="1438369"/>
            <a:ext cx="5619307" cy="369332"/>
          </a:xfrm>
          <a:prstGeom prst="rect">
            <a:avLst/>
          </a:prstGeom>
          <a:solidFill>
            <a:srgbClr val="92D050"/>
          </a:solidFill>
        </p:spPr>
        <p:txBody>
          <a:bodyPr wrap="square" rtlCol="0">
            <a:spAutoFit/>
          </a:bodyPr>
          <a:lstStyle/>
          <a:p>
            <a:pPr algn="ctr"/>
            <a:r>
              <a:rPr lang="en-US" dirty="0">
                <a:solidFill>
                  <a:schemeClr val="bg1"/>
                </a:solidFill>
              </a:rPr>
              <a:t>Who responded to the survey?</a:t>
            </a:r>
          </a:p>
        </p:txBody>
      </p:sp>
      <p:sp>
        <p:nvSpPr>
          <p:cNvPr id="18" name="TextBox 17">
            <a:extLst>
              <a:ext uri="{FF2B5EF4-FFF2-40B4-BE49-F238E27FC236}">
                <a16:creationId xmlns:a16="http://schemas.microsoft.com/office/drawing/2014/main" id="{F61A7F78-2481-54D5-A34E-DFBA52B06A41}"/>
              </a:ext>
            </a:extLst>
          </p:cNvPr>
          <p:cNvSpPr txBox="1"/>
          <p:nvPr/>
        </p:nvSpPr>
        <p:spPr>
          <a:xfrm>
            <a:off x="5146603" y="2977300"/>
            <a:ext cx="3540198" cy="3416320"/>
          </a:xfrm>
          <a:prstGeom prst="rect">
            <a:avLst/>
          </a:prstGeom>
          <a:noFill/>
        </p:spPr>
        <p:txBody>
          <a:bodyPr wrap="square" rtlCol="0">
            <a:spAutoFit/>
          </a:bodyPr>
          <a:lstStyle/>
          <a:p>
            <a:pPr marL="285750" indent="-285750">
              <a:buFont typeface="Wingdings" panose="05000000000000000000" pitchFamily="2" charset="2"/>
              <a:buChar char="Ø"/>
            </a:pPr>
            <a:r>
              <a:rPr lang="en-US" sz="2400" dirty="0">
                <a:latin typeface="Montserrat" panose="00000500000000000000" pitchFamily="2" charset="0"/>
              </a:rPr>
              <a:t>634Responses</a:t>
            </a:r>
          </a:p>
          <a:p>
            <a:pPr marL="285750" indent="-285750">
              <a:buFont typeface="Wingdings" panose="05000000000000000000" pitchFamily="2" charset="2"/>
              <a:buChar char="Ø"/>
            </a:pPr>
            <a:r>
              <a:rPr lang="en-US" sz="2400" dirty="0">
                <a:latin typeface="Montserrat" panose="00000500000000000000" pitchFamily="2" charset="0"/>
              </a:rPr>
              <a:t>~1% of the county population</a:t>
            </a:r>
          </a:p>
          <a:p>
            <a:pPr marL="285750" indent="-285750">
              <a:buFont typeface="Wingdings" panose="05000000000000000000" pitchFamily="2" charset="2"/>
              <a:buChar char="Ø"/>
            </a:pPr>
            <a:endParaRPr lang="en-US" sz="2400" dirty="0">
              <a:latin typeface="Montserrat" panose="00000500000000000000" pitchFamily="2" charset="0"/>
            </a:endParaRPr>
          </a:p>
          <a:p>
            <a:pPr marL="285750" indent="-285750">
              <a:buFont typeface="Wingdings" panose="05000000000000000000" pitchFamily="2" charset="2"/>
              <a:buChar char="Ø"/>
            </a:pPr>
            <a:r>
              <a:rPr lang="en-US" sz="2400" dirty="0">
                <a:latin typeface="Montserrat" panose="00000500000000000000" pitchFamily="2" charset="0"/>
              </a:rPr>
              <a:t>58.86% Web</a:t>
            </a:r>
          </a:p>
          <a:p>
            <a:pPr marL="285750" indent="-285750">
              <a:buFont typeface="Wingdings" panose="05000000000000000000" pitchFamily="2" charset="2"/>
              <a:buChar char="Ø"/>
            </a:pPr>
            <a:r>
              <a:rPr lang="en-US" sz="2400" dirty="0">
                <a:latin typeface="Montserrat" panose="00000500000000000000" pitchFamily="2" charset="0"/>
              </a:rPr>
              <a:t>49.74% Mobile</a:t>
            </a:r>
          </a:p>
          <a:p>
            <a:pPr marL="285750" indent="-285750">
              <a:buFont typeface="Wingdings" panose="05000000000000000000" pitchFamily="2" charset="2"/>
              <a:buChar char="Ø"/>
            </a:pPr>
            <a:r>
              <a:rPr lang="en-US" sz="2400" dirty="0">
                <a:latin typeface="Montserrat" panose="00000500000000000000" pitchFamily="2" charset="0"/>
              </a:rPr>
              <a:t>1.4% Paper</a:t>
            </a:r>
          </a:p>
          <a:p>
            <a:pPr marL="285750" indent="-285750">
              <a:buFont typeface="Wingdings" panose="05000000000000000000" pitchFamily="2" charset="2"/>
              <a:buChar char="Ø"/>
            </a:pPr>
            <a:endParaRPr lang="en-US" sz="2400" dirty="0">
              <a:latin typeface="Montserrat" panose="00000500000000000000" pitchFamily="2" charset="0"/>
            </a:endParaRPr>
          </a:p>
          <a:p>
            <a:pPr marL="285750" indent="-285750">
              <a:buFont typeface="Wingdings" panose="05000000000000000000" pitchFamily="2" charset="2"/>
              <a:buChar char="Ø"/>
            </a:pPr>
            <a:endParaRPr lang="en-US" sz="2400" dirty="0">
              <a:latin typeface="Montserrat" panose="00000500000000000000" pitchFamily="2" charset="0"/>
            </a:endParaRPr>
          </a:p>
        </p:txBody>
      </p:sp>
      <p:pic>
        <p:nvPicPr>
          <p:cNvPr id="3" name="Picture 2">
            <a:extLst>
              <a:ext uri="{FF2B5EF4-FFF2-40B4-BE49-F238E27FC236}">
                <a16:creationId xmlns:a16="http://schemas.microsoft.com/office/drawing/2014/main" id="{20C103CA-2BA9-70B2-3B60-88952C5D8CAC}"/>
              </a:ext>
            </a:extLst>
          </p:cNvPr>
          <p:cNvPicPr>
            <a:picLocks noChangeAspect="1"/>
          </p:cNvPicPr>
          <p:nvPr/>
        </p:nvPicPr>
        <p:blipFill>
          <a:blip r:embed="rId5"/>
          <a:stretch>
            <a:fillRect/>
          </a:stretch>
        </p:blipFill>
        <p:spPr>
          <a:xfrm>
            <a:off x="259085" y="2332720"/>
            <a:ext cx="4732542" cy="3881185"/>
          </a:xfrm>
          <a:prstGeom prst="rect">
            <a:avLst/>
          </a:prstGeom>
        </p:spPr>
      </p:pic>
      <p:sp>
        <p:nvSpPr>
          <p:cNvPr id="2" name="TextBox 1">
            <a:extLst>
              <a:ext uri="{FF2B5EF4-FFF2-40B4-BE49-F238E27FC236}">
                <a16:creationId xmlns:a16="http://schemas.microsoft.com/office/drawing/2014/main" id="{2DB8DEB1-9E82-470A-4819-BE0CF3B782D5}"/>
              </a:ext>
            </a:extLst>
          </p:cNvPr>
          <p:cNvSpPr txBox="1"/>
          <p:nvPr/>
        </p:nvSpPr>
        <p:spPr>
          <a:xfrm>
            <a:off x="5554852" y="6201446"/>
            <a:ext cx="3956180" cy="253916"/>
          </a:xfrm>
          <a:prstGeom prst="rect">
            <a:avLst/>
          </a:prstGeom>
          <a:noFill/>
        </p:spPr>
        <p:txBody>
          <a:bodyPr wrap="square" rtlCol="0">
            <a:spAutoFit/>
          </a:bodyPr>
          <a:lstStyle/>
          <a:p>
            <a:r>
              <a:rPr lang="en-US" sz="1050" dirty="0"/>
              <a:t>Disclaimer: Every question is optional</a:t>
            </a:r>
          </a:p>
        </p:txBody>
      </p:sp>
    </p:spTree>
    <p:extLst>
      <p:ext uri="{BB962C8B-B14F-4D97-AF65-F5344CB8AC3E}">
        <p14:creationId xmlns:p14="http://schemas.microsoft.com/office/powerpoint/2010/main" val="2779601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4</a:t>
            </a:fld>
            <a:endParaRPr lang="en-US" altLang="en-US" dirty="0"/>
          </a:p>
        </p:txBody>
      </p:sp>
      <p:sp>
        <p:nvSpPr>
          <p:cNvPr id="8" name="Text Placeholder 3">
            <a:extLst>
              <a:ext uri="{FF2B5EF4-FFF2-40B4-BE49-F238E27FC236}">
                <a16:creationId xmlns:a16="http://schemas.microsoft.com/office/drawing/2014/main" id="{57BA4799-3B09-47ED-854F-61E0E739DB0C}"/>
              </a:ext>
            </a:extLst>
          </p:cNvPr>
          <p:cNvSpPr>
            <a:spLocks noGrp="1"/>
          </p:cNvSpPr>
          <p:nvPr>
            <p:ph type="body" sz="quarter" idx="12"/>
          </p:nvPr>
        </p:nvSpPr>
        <p:spPr>
          <a:xfrm>
            <a:off x="4838701" y="88900"/>
            <a:ext cx="3848100" cy="273050"/>
          </a:xfrm>
        </p:spPr>
        <p:txBody>
          <a:bodyPr/>
          <a:lstStyle/>
          <a:p>
            <a:r>
              <a:rPr lang="en-US" dirty="0"/>
              <a:t>Stanly County CTP</a:t>
            </a:r>
          </a:p>
          <a:p>
            <a:endParaRPr lang="en-US" dirty="0"/>
          </a:p>
        </p:txBody>
      </p:sp>
      <p:sp>
        <p:nvSpPr>
          <p:cNvPr id="4" name="Text Placeholder 3">
            <a:extLst>
              <a:ext uri="{FF2B5EF4-FFF2-40B4-BE49-F238E27FC236}">
                <a16:creationId xmlns:a16="http://schemas.microsoft.com/office/drawing/2014/main" id="{4FC470F4-572F-D851-FA72-58F193591C14}"/>
              </a:ext>
            </a:extLst>
          </p:cNvPr>
          <p:cNvSpPr>
            <a:spLocks noGrp="1"/>
          </p:cNvSpPr>
          <p:nvPr>
            <p:ph type="body" sz="quarter" idx="11"/>
          </p:nvPr>
        </p:nvSpPr>
        <p:spPr>
          <a:xfrm>
            <a:off x="399393" y="610804"/>
            <a:ext cx="8229600" cy="647043"/>
          </a:xfrm>
          <a:solidFill>
            <a:srgbClr val="C00000"/>
          </a:solidFill>
          <a:effectLst/>
        </p:spPr>
        <p:txBody>
          <a:bodyPr/>
          <a:lstStyle/>
          <a:p>
            <a:pPr marL="0" indent="0">
              <a:buNone/>
            </a:pPr>
            <a:r>
              <a:rPr lang="en-US" dirty="0">
                <a:solidFill>
                  <a:schemeClr val="bg1"/>
                </a:solidFill>
              </a:rPr>
              <a:t>						Demographics</a:t>
            </a:r>
          </a:p>
        </p:txBody>
      </p:sp>
      <p:sp>
        <p:nvSpPr>
          <p:cNvPr id="2" name="Rectangle 1">
            <a:extLst>
              <a:ext uri="{FF2B5EF4-FFF2-40B4-BE49-F238E27FC236}">
                <a16:creationId xmlns:a16="http://schemas.microsoft.com/office/drawing/2014/main" id="{F812C5C0-684C-50C5-2CED-5427944F50F9}"/>
              </a:ext>
            </a:extLst>
          </p:cNvPr>
          <p:cNvSpPr/>
          <p:nvPr/>
        </p:nvSpPr>
        <p:spPr>
          <a:xfrm rot="1856592">
            <a:off x="1858456" y="495517"/>
            <a:ext cx="110359" cy="87761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3" name="barChart0">
            <a:extLst>
              <a:ext uri="{FF2B5EF4-FFF2-40B4-BE49-F238E27FC236}">
                <a16:creationId xmlns:a16="http://schemas.microsoft.com/office/drawing/2014/main" id="{291E922D-DFEC-4940-8292-00540B88BBF9}"/>
              </a:ext>
            </a:extLst>
          </p:cNvPr>
          <p:cNvGraphicFramePr>
            <a:graphicFrameLocks/>
          </p:cNvGraphicFramePr>
          <p:nvPr>
            <p:extLst>
              <p:ext uri="{D42A27DB-BD31-4B8C-83A1-F6EECF244321}">
                <p14:modId xmlns:p14="http://schemas.microsoft.com/office/powerpoint/2010/main" val="1922773076"/>
              </p:ext>
            </p:extLst>
          </p:nvPr>
        </p:nvGraphicFramePr>
        <p:xfrm>
          <a:off x="-83984" y="1721792"/>
          <a:ext cx="3149213" cy="27110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barChart1">
            <a:extLst>
              <a:ext uri="{FF2B5EF4-FFF2-40B4-BE49-F238E27FC236}">
                <a16:creationId xmlns:a16="http://schemas.microsoft.com/office/drawing/2014/main" id="{C987E92F-C9E1-44BB-9BF0-988AE3F63ADE}"/>
              </a:ext>
            </a:extLst>
          </p:cNvPr>
          <p:cNvGraphicFramePr>
            <a:graphicFrameLocks/>
          </p:cNvGraphicFramePr>
          <p:nvPr>
            <p:extLst>
              <p:ext uri="{D42A27DB-BD31-4B8C-83A1-F6EECF244321}">
                <p14:modId xmlns:p14="http://schemas.microsoft.com/office/powerpoint/2010/main" val="3362288895"/>
              </p:ext>
            </p:extLst>
          </p:nvPr>
        </p:nvGraphicFramePr>
        <p:xfrm>
          <a:off x="4322971" y="1742375"/>
          <a:ext cx="2903765" cy="25954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9" name="barChart2">
            <a:extLst>
              <a:ext uri="{FF2B5EF4-FFF2-40B4-BE49-F238E27FC236}">
                <a16:creationId xmlns:a16="http://schemas.microsoft.com/office/drawing/2014/main" id="{AF9A913C-011F-49DE-9AE1-787FA2D1DBDB}"/>
              </a:ext>
            </a:extLst>
          </p:cNvPr>
          <p:cNvGraphicFramePr>
            <a:graphicFrameLocks/>
          </p:cNvGraphicFramePr>
          <p:nvPr>
            <p:extLst>
              <p:ext uri="{D42A27DB-BD31-4B8C-83A1-F6EECF244321}">
                <p14:modId xmlns:p14="http://schemas.microsoft.com/office/powerpoint/2010/main" val="954321098"/>
              </p:ext>
            </p:extLst>
          </p:nvPr>
        </p:nvGraphicFramePr>
        <p:xfrm>
          <a:off x="2144947" y="4300613"/>
          <a:ext cx="2602802" cy="268264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0" name="barChart2">
            <a:extLst>
              <a:ext uri="{FF2B5EF4-FFF2-40B4-BE49-F238E27FC236}">
                <a16:creationId xmlns:a16="http://schemas.microsoft.com/office/drawing/2014/main" id="{36BDBCD2-D01D-C00E-27A7-315324281B3F}"/>
              </a:ext>
            </a:extLst>
          </p:cNvPr>
          <p:cNvGraphicFramePr>
            <a:graphicFrameLocks/>
          </p:cNvGraphicFramePr>
          <p:nvPr>
            <p:extLst>
              <p:ext uri="{D42A27DB-BD31-4B8C-83A1-F6EECF244321}">
                <p14:modId xmlns:p14="http://schemas.microsoft.com/office/powerpoint/2010/main" val="323717305"/>
              </p:ext>
            </p:extLst>
          </p:nvPr>
        </p:nvGraphicFramePr>
        <p:xfrm>
          <a:off x="1947807" y="3658710"/>
          <a:ext cx="6738993" cy="348515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7" name="barChart0">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383125079"/>
              </p:ext>
            </p:extLst>
          </p:nvPr>
        </p:nvGraphicFramePr>
        <p:xfrm>
          <a:off x="267940" y="1322283"/>
          <a:ext cx="4247176" cy="268264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9" name="barChart1">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164732095"/>
              </p:ext>
            </p:extLst>
          </p:nvPr>
        </p:nvGraphicFramePr>
        <p:xfrm>
          <a:off x="4572000" y="1319539"/>
          <a:ext cx="4247176" cy="268264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0" name="barChart2">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2455649871"/>
              </p:ext>
            </p:extLst>
          </p:nvPr>
        </p:nvGraphicFramePr>
        <p:xfrm>
          <a:off x="236133" y="4069367"/>
          <a:ext cx="4335868" cy="2653179"/>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 name="Table 5">
            <a:extLst>
              <a:ext uri="{FF2B5EF4-FFF2-40B4-BE49-F238E27FC236}">
                <a16:creationId xmlns:a16="http://schemas.microsoft.com/office/drawing/2014/main" id="{9274F1CA-A510-BFC5-23F9-8C027F6C07BC}"/>
              </a:ext>
            </a:extLst>
          </p:cNvPr>
          <p:cNvGraphicFramePr>
            <a:graphicFrameLocks noGrp="1"/>
          </p:cNvGraphicFramePr>
          <p:nvPr>
            <p:extLst>
              <p:ext uri="{D42A27DB-BD31-4B8C-83A1-F6EECF244321}">
                <p14:modId xmlns:p14="http://schemas.microsoft.com/office/powerpoint/2010/main" val="2225578615"/>
              </p:ext>
            </p:extLst>
          </p:nvPr>
        </p:nvGraphicFramePr>
        <p:xfrm>
          <a:off x="4800956" y="4063880"/>
          <a:ext cx="3952032" cy="2170140"/>
        </p:xfrm>
        <a:graphic>
          <a:graphicData uri="http://schemas.openxmlformats.org/drawingml/2006/table">
            <a:tbl>
              <a:tblPr firstRow="1" bandRow="1">
                <a:tableStyleId>{5C22544A-7EE6-4342-B048-85BDC9FD1C3A}</a:tableStyleId>
              </a:tblPr>
              <a:tblGrid>
                <a:gridCol w="1906672">
                  <a:extLst>
                    <a:ext uri="{9D8B030D-6E8A-4147-A177-3AD203B41FA5}">
                      <a16:colId xmlns:a16="http://schemas.microsoft.com/office/drawing/2014/main" val="1490015105"/>
                    </a:ext>
                  </a:extLst>
                </a:gridCol>
                <a:gridCol w="2045360">
                  <a:extLst>
                    <a:ext uri="{9D8B030D-6E8A-4147-A177-3AD203B41FA5}">
                      <a16:colId xmlns:a16="http://schemas.microsoft.com/office/drawing/2014/main" val="2908192224"/>
                    </a:ext>
                  </a:extLst>
                </a:gridCol>
              </a:tblGrid>
              <a:tr h="530340">
                <a:tc>
                  <a:txBody>
                    <a:bodyPr/>
                    <a:lstStyle/>
                    <a:p>
                      <a:pPr algn="ctr"/>
                      <a:r>
                        <a:rPr lang="en-US" dirty="0"/>
                        <a:t>2022</a:t>
                      </a:r>
                    </a:p>
                  </a:txBody>
                  <a:tcPr/>
                </a:tc>
                <a:tc>
                  <a:txBody>
                    <a:bodyPr/>
                    <a:lstStyle/>
                    <a:p>
                      <a:pPr algn="ctr"/>
                      <a:r>
                        <a:rPr lang="en-US" dirty="0"/>
                        <a:t>USCB DATA </a:t>
                      </a:r>
                    </a:p>
                  </a:txBody>
                  <a:tcPr/>
                </a:tc>
                <a:extLst>
                  <a:ext uri="{0D108BD9-81ED-4DB2-BD59-A6C34878D82A}">
                    <a16:rowId xmlns:a16="http://schemas.microsoft.com/office/drawing/2014/main" val="1227974890"/>
                  </a:ext>
                </a:extLst>
              </a:tr>
              <a:tr h="530340">
                <a:tc>
                  <a:txBody>
                    <a:bodyPr/>
                    <a:lstStyle/>
                    <a:p>
                      <a:pPr algn="ctr"/>
                      <a:r>
                        <a:rPr lang="en-US" sz="1600" dirty="0"/>
                        <a:t>Age</a:t>
                      </a:r>
                    </a:p>
                  </a:txBody>
                  <a:tcPr/>
                </a:tc>
                <a:tc>
                  <a:txBody>
                    <a:bodyPr/>
                    <a:lstStyle/>
                    <a:p>
                      <a:pPr algn="ctr"/>
                      <a:r>
                        <a:rPr lang="en-US" sz="1600" dirty="0"/>
                        <a:t>19%- 65 &amp; Older</a:t>
                      </a:r>
                    </a:p>
                  </a:txBody>
                  <a:tcPr/>
                </a:tc>
                <a:extLst>
                  <a:ext uri="{0D108BD9-81ED-4DB2-BD59-A6C34878D82A}">
                    <a16:rowId xmlns:a16="http://schemas.microsoft.com/office/drawing/2014/main" val="765511928"/>
                  </a:ext>
                </a:extLst>
              </a:tr>
              <a:tr h="530340">
                <a:tc>
                  <a:txBody>
                    <a:bodyPr/>
                    <a:lstStyle/>
                    <a:p>
                      <a:pPr algn="ctr"/>
                      <a:r>
                        <a:rPr lang="en-US" sz="1600" dirty="0"/>
                        <a:t>Ethnicity</a:t>
                      </a:r>
                    </a:p>
                  </a:txBody>
                  <a:tcPr/>
                </a:tc>
                <a:tc>
                  <a:txBody>
                    <a:bodyPr/>
                    <a:lstStyle/>
                    <a:p>
                      <a:pPr algn="ctr"/>
                      <a:r>
                        <a:rPr lang="en-US" sz="1600" dirty="0"/>
                        <a:t>78%- White</a:t>
                      </a:r>
                    </a:p>
                  </a:txBody>
                  <a:tcPr/>
                </a:tc>
                <a:extLst>
                  <a:ext uri="{0D108BD9-81ED-4DB2-BD59-A6C34878D82A}">
                    <a16:rowId xmlns:a16="http://schemas.microsoft.com/office/drawing/2014/main" val="1522807205"/>
                  </a:ext>
                </a:extLst>
              </a:tr>
              <a:tr h="530340">
                <a:tc>
                  <a:txBody>
                    <a:bodyPr/>
                    <a:lstStyle/>
                    <a:p>
                      <a:pPr algn="ctr"/>
                      <a:r>
                        <a:rPr lang="en-US" sz="1600" dirty="0"/>
                        <a:t>Median Household Income</a:t>
                      </a:r>
                    </a:p>
                  </a:txBody>
                  <a:tcPr/>
                </a:tc>
                <a:tc>
                  <a:txBody>
                    <a:bodyPr/>
                    <a:lstStyle/>
                    <a:p>
                      <a:pPr algn="ctr"/>
                      <a:r>
                        <a:rPr lang="en-US" sz="1600" dirty="0"/>
                        <a:t>~ $60,634</a:t>
                      </a:r>
                    </a:p>
                  </a:txBody>
                  <a:tcPr/>
                </a:tc>
                <a:extLst>
                  <a:ext uri="{0D108BD9-81ED-4DB2-BD59-A6C34878D82A}">
                    <a16:rowId xmlns:a16="http://schemas.microsoft.com/office/drawing/2014/main" val="2478031768"/>
                  </a:ext>
                </a:extLst>
              </a:tr>
            </a:tbl>
          </a:graphicData>
        </a:graphic>
      </p:graphicFrame>
      <p:sp>
        <p:nvSpPr>
          <p:cNvPr id="11" name="TextBox 10">
            <a:extLst>
              <a:ext uri="{FF2B5EF4-FFF2-40B4-BE49-F238E27FC236}">
                <a16:creationId xmlns:a16="http://schemas.microsoft.com/office/drawing/2014/main" id="{4394AEC4-F5C7-D809-2951-8E75BFFAE608}"/>
              </a:ext>
            </a:extLst>
          </p:cNvPr>
          <p:cNvSpPr txBox="1"/>
          <p:nvPr/>
        </p:nvSpPr>
        <p:spPr>
          <a:xfrm>
            <a:off x="4993049" y="6288830"/>
            <a:ext cx="3381154" cy="400110"/>
          </a:xfrm>
          <a:prstGeom prst="rect">
            <a:avLst/>
          </a:prstGeom>
          <a:noFill/>
        </p:spPr>
        <p:txBody>
          <a:bodyPr wrap="square" rtlCol="0">
            <a:spAutoFit/>
          </a:bodyPr>
          <a:lstStyle/>
          <a:p>
            <a:r>
              <a:rPr lang="en-US" sz="1000" dirty="0"/>
              <a:t>https://data.census.gov/profile/Stanly_County,_North_Carolina?g=050XX00US37167</a:t>
            </a:r>
          </a:p>
        </p:txBody>
      </p:sp>
    </p:spTree>
    <p:extLst>
      <p:ext uri="{BB962C8B-B14F-4D97-AF65-F5344CB8AC3E}">
        <p14:creationId xmlns:p14="http://schemas.microsoft.com/office/powerpoint/2010/main" val="1812525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5</a:t>
            </a:fld>
            <a:endParaRPr lang="en-US" altLang="en-US" dirty="0"/>
          </a:p>
        </p:txBody>
      </p:sp>
      <p:sp>
        <p:nvSpPr>
          <p:cNvPr id="8" name="Text Placeholder 3">
            <a:extLst>
              <a:ext uri="{FF2B5EF4-FFF2-40B4-BE49-F238E27FC236}">
                <a16:creationId xmlns:a16="http://schemas.microsoft.com/office/drawing/2014/main" id="{57BA4799-3B09-47ED-854F-61E0E739DB0C}"/>
              </a:ext>
            </a:extLst>
          </p:cNvPr>
          <p:cNvSpPr>
            <a:spLocks noGrp="1"/>
          </p:cNvSpPr>
          <p:nvPr>
            <p:ph type="body" sz="quarter" idx="12"/>
          </p:nvPr>
        </p:nvSpPr>
        <p:spPr>
          <a:xfrm>
            <a:off x="4838701" y="88900"/>
            <a:ext cx="3848100" cy="273050"/>
          </a:xfrm>
        </p:spPr>
        <p:txBody>
          <a:bodyPr/>
          <a:lstStyle/>
          <a:p>
            <a:r>
              <a:rPr lang="en-US" dirty="0"/>
              <a:t>Stanly County CTP</a:t>
            </a:r>
          </a:p>
          <a:p>
            <a:endParaRPr lang="en-US" dirty="0"/>
          </a:p>
        </p:txBody>
      </p:sp>
      <p:sp>
        <p:nvSpPr>
          <p:cNvPr id="4" name="Text Placeholder 3">
            <a:extLst>
              <a:ext uri="{FF2B5EF4-FFF2-40B4-BE49-F238E27FC236}">
                <a16:creationId xmlns:a16="http://schemas.microsoft.com/office/drawing/2014/main" id="{4FC470F4-572F-D851-FA72-58F193591C14}"/>
              </a:ext>
            </a:extLst>
          </p:cNvPr>
          <p:cNvSpPr>
            <a:spLocks noGrp="1"/>
          </p:cNvSpPr>
          <p:nvPr>
            <p:ph type="body" sz="quarter" idx="11"/>
          </p:nvPr>
        </p:nvSpPr>
        <p:spPr>
          <a:xfrm>
            <a:off x="399393" y="610804"/>
            <a:ext cx="8229600" cy="647043"/>
          </a:xfrm>
          <a:solidFill>
            <a:srgbClr val="7030A0"/>
          </a:solidFill>
          <a:effectLst/>
        </p:spPr>
        <p:txBody>
          <a:bodyPr/>
          <a:lstStyle/>
          <a:p>
            <a:pPr marL="0" indent="0">
              <a:buNone/>
            </a:pPr>
            <a:r>
              <a:rPr lang="en-US" dirty="0">
                <a:solidFill>
                  <a:schemeClr val="bg1"/>
                </a:solidFill>
              </a:rPr>
              <a:t>						PRIORITY RANKING</a:t>
            </a:r>
          </a:p>
        </p:txBody>
      </p:sp>
      <p:sp>
        <p:nvSpPr>
          <p:cNvPr id="2" name="Rectangle 1">
            <a:extLst>
              <a:ext uri="{FF2B5EF4-FFF2-40B4-BE49-F238E27FC236}">
                <a16:creationId xmlns:a16="http://schemas.microsoft.com/office/drawing/2014/main" id="{F812C5C0-684C-50C5-2CED-5427944F50F9}"/>
              </a:ext>
            </a:extLst>
          </p:cNvPr>
          <p:cNvSpPr/>
          <p:nvPr/>
        </p:nvSpPr>
        <p:spPr>
          <a:xfrm rot="1856592">
            <a:off x="1858456" y="495517"/>
            <a:ext cx="110359" cy="87761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3" name="lineChart">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3258424082"/>
              </p:ext>
            </p:extLst>
          </p:nvPr>
        </p:nvGraphicFramePr>
        <p:xfrm>
          <a:off x="361115" y="1257847"/>
          <a:ext cx="8710583" cy="51271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85146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graphicFrame>
        <p:nvGraphicFramePr>
          <p:cNvPr id="19" name="barChartGeneral Questions">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3081566738"/>
              </p:ext>
            </p:extLst>
          </p:nvPr>
        </p:nvGraphicFramePr>
        <p:xfrm>
          <a:off x="4780733" y="1761059"/>
          <a:ext cx="4340678" cy="22898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barChartGeneral Questions">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1659016052"/>
              </p:ext>
            </p:extLst>
          </p:nvPr>
        </p:nvGraphicFramePr>
        <p:xfrm>
          <a:off x="4780733" y="4276794"/>
          <a:ext cx="4217554" cy="24923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6" name="barChartGeneral Questions">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1569199011"/>
              </p:ext>
            </p:extLst>
          </p:nvPr>
        </p:nvGraphicFramePr>
        <p:xfrm>
          <a:off x="372698" y="4528339"/>
          <a:ext cx="4016980" cy="2193135"/>
        </p:xfrm>
        <a:graphic>
          <a:graphicData uri="http://schemas.openxmlformats.org/drawingml/2006/chart">
            <c:chart xmlns:c="http://schemas.openxmlformats.org/drawingml/2006/chart" xmlns:r="http://schemas.openxmlformats.org/officeDocument/2006/relationships" r:id="rId5"/>
          </a:graphicData>
        </a:graphic>
      </p:graphicFrame>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6</a:t>
            </a:fld>
            <a:endParaRPr lang="en-US" altLang="en-US" dirty="0"/>
          </a:p>
        </p:txBody>
      </p:sp>
      <p:sp>
        <p:nvSpPr>
          <p:cNvPr id="8" name="Text Placeholder 3">
            <a:extLst>
              <a:ext uri="{FF2B5EF4-FFF2-40B4-BE49-F238E27FC236}">
                <a16:creationId xmlns:a16="http://schemas.microsoft.com/office/drawing/2014/main" id="{57BA4799-3B09-47ED-854F-61E0E739DB0C}"/>
              </a:ext>
            </a:extLst>
          </p:cNvPr>
          <p:cNvSpPr>
            <a:spLocks noGrp="1"/>
          </p:cNvSpPr>
          <p:nvPr>
            <p:ph type="body" sz="quarter" idx="12"/>
          </p:nvPr>
        </p:nvSpPr>
        <p:spPr>
          <a:xfrm>
            <a:off x="4838701" y="88900"/>
            <a:ext cx="3848100" cy="273050"/>
          </a:xfrm>
        </p:spPr>
        <p:txBody>
          <a:bodyPr/>
          <a:lstStyle/>
          <a:p>
            <a:r>
              <a:rPr lang="en-US" dirty="0"/>
              <a:t>Stanly County CTP</a:t>
            </a:r>
          </a:p>
          <a:p>
            <a:endParaRPr lang="en-US" dirty="0"/>
          </a:p>
        </p:txBody>
      </p:sp>
      <p:sp>
        <p:nvSpPr>
          <p:cNvPr id="4" name="Text Placeholder 3">
            <a:extLst>
              <a:ext uri="{FF2B5EF4-FFF2-40B4-BE49-F238E27FC236}">
                <a16:creationId xmlns:a16="http://schemas.microsoft.com/office/drawing/2014/main" id="{4FC470F4-572F-D851-FA72-58F193591C14}"/>
              </a:ext>
            </a:extLst>
          </p:cNvPr>
          <p:cNvSpPr>
            <a:spLocks noGrp="1"/>
          </p:cNvSpPr>
          <p:nvPr>
            <p:ph type="body" sz="quarter" idx="11"/>
          </p:nvPr>
        </p:nvSpPr>
        <p:spPr>
          <a:xfrm>
            <a:off x="399393" y="610804"/>
            <a:ext cx="8229600" cy="647043"/>
          </a:xfrm>
          <a:solidFill>
            <a:srgbClr val="D2A000"/>
          </a:solidFill>
          <a:effectLst/>
        </p:spPr>
        <p:txBody>
          <a:bodyPr/>
          <a:lstStyle/>
          <a:p>
            <a:pPr marL="0" indent="0">
              <a:buNone/>
            </a:pPr>
            <a:r>
              <a:rPr lang="en-US" dirty="0">
                <a:solidFill>
                  <a:schemeClr val="bg1"/>
                </a:solidFill>
              </a:rPr>
              <a:t>						What do you think?</a:t>
            </a:r>
          </a:p>
        </p:txBody>
      </p:sp>
      <p:sp>
        <p:nvSpPr>
          <p:cNvPr id="2" name="Rectangle 1">
            <a:extLst>
              <a:ext uri="{FF2B5EF4-FFF2-40B4-BE49-F238E27FC236}">
                <a16:creationId xmlns:a16="http://schemas.microsoft.com/office/drawing/2014/main" id="{F812C5C0-684C-50C5-2CED-5427944F50F9}"/>
              </a:ext>
            </a:extLst>
          </p:cNvPr>
          <p:cNvSpPr/>
          <p:nvPr/>
        </p:nvSpPr>
        <p:spPr>
          <a:xfrm rot="1856592">
            <a:off x="1858456" y="495517"/>
            <a:ext cx="110359" cy="87761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99FDF97-5A7B-1299-E0DC-546B9E21E54A}"/>
              </a:ext>
            </a:extLst>
          </p:cNvPr>
          <p:cNvSpPr txBox="1"/>
          <p:nvPr/>
        </p:nvSpPr>
        <p:spPr>
          <a:xfrm>
            <a:off x="5252929" y="2262302"/>
            <a:ext cx="846814" cy="461665"/>
          </a:xfrm>
          <a:prstGeom prst="rect">
            <a:avLst/>
          </a:prstGeom>
          <a:solidFill>
            <a:schemeClr val="bg1"/>
          </a:solidFill>
        </p:spPr>
        <p:txBody>
          <a:bodyPr wrap="square" rtlCol="0">
            <a:spAutoFit/>
          </a:bodyPr>
          <a:lstStyle/>
          <a:p>
            <a:r>
              <a:rPr lang="en-US" sz="800" dirty="0">
                <a:solidFill>
                  <a:srgbClr val="A88000"/>
                </a:solidFill>
              </a:rPr>
              <a:t>Average Rating:</a:t>
            </a:r>
          </a:p>
          <a:p>
            <a:r>
              <a:rPr lang="en-US" sz="1600" dirty="0">
                <a:solidFill>
                  <a:srgbClr val="D2A000"/>
                </a:solidFill>
              </a:rPr>
              <a:t>3.09</a:t>
            </a:r>
          </a:p>
        </p:txBody>
      </p:sp>
      <p:sp>
        <p:nvSpPr>
          <p:cNvPr id="23" name="TextBox 22">
            <a:extLst>
              <a:ext uri="{FF2B5EF4-FFF2-40B4-BE49-F238E27FC236}">
                <a16:creationId xmlns:a16="http://schemas.microsoft.com/office/drawing/2014/main" id="{8B09D9D3-FB9E-6767-D097-43F00F5F7560}"/>
              </a:ext>
            </a:extLst>
          </p:cNvPr>
          <p:cNvSpPr txBox="1"/>
          <p:nvPr/>
        </p:nvSpPr>
        <p:spPr>
          <a:xfrm>
            <a:off x="793865" y="4693646"/>
            <a:ext cx="846814" cy="461665"/>
          </a:xfrm>
          <a:prstGeom prst="rect">
            <a:avLst/>
          </a:prstGeom>
          <a:solidFill>
            <a:schemeClr val="bg1"/>
          </a:solidFill>
        </p:spPr>
        <p:txBody>
          <a:bodyPr wrap="square" rtlCol="0">
            <a:spAutoFit/>
          </a:bodyPr>
          <a:lstStyle/>
          <a:p>
            <a:r>
              <a:rPr lang="en-US" sz="800" dirty="0">
                <a:solidFill>
                  <a:srgbClr val="A88000"/>
                </a:solidFill>
              </a:rPr>
              <a:t>Average Rating:</a:t>
            </a:r>
          </a:p>
          <a:p>
            <a:r>
              <a:rPr lang="en-US" sz="1600" dirty="0">
                <a:solidFill>
                  <a:srgbClr val="D2A000"/>
                </a:solidFill>
              </a:rPr>
              <a:t>2.88</a:t>
            </a:r>
          </a:p>
        </p:txBody>
      </p:sp>
      <p:sp>
        <p:nvSpPr>
          <p:cNvPr id="24" name="TextBox 23">
            <a:extLst>
              <a:ext uri="{FF2B5EF4-FFF2-40B4-BE49-F238E27FC236}">
                <a16:creationId xmlns:a16="http://schemas.microsoft.com/office/drawing/2014/main" id="{FFA49878-ED89-D9EA-DF6B-7120A3BCB787}"/>
              </a:ext>
            </a:extLst>
          </p:cNvPr>
          <p:cNvSpPr txBox="1"/>
          <p:nvPr/>
        </p:nvSpPr>
        <p:spPr>
          <a:xfrm>
            <a:off x="7265173" y="4526245"/>
            <a:ext cx="846814" cy="461665"/>
          </a:xfrm>
          <a:prstGeom prst="rect">
            <a:avLst/>
          </a:prstGeom>
          <a:solidFill>
            <a:schemeClr val="bg1"/>
          </a:solidFill>
        </p:spPr>
        <p:txBody>
          <a:bodyPr wrap="square" rtlCol="0">
            <a:spAutoFit/>
          </a:bodyPr>
          <a:lstStyle/>
          <a:p>
            <a:r>
              <a:rPr lang="en-US" sz="800" dirty="0">
                <a:solidFill>
                  <a:srgbClr val="A88000"/>
                </a:solidFill>
              </a:rPr>
              <a:t>Average Rating:</a:t>
            </a:r>
          </a:p>
          <a:p>
            <a:r>
              <a:rPr lang="en-US" sz="1600" dirty="0">
                <a:solidFill>
                  <a:srgbClr val="D2A000"/>
                </a:solidFill>
              </a:rPr>
              <a:t>2.93</a:t>
            </a:r>
          </a:p>
        </p:txBody>
      </p:sp>
      <p:sp>
        <p:nvSpPr>
          <p:cNvPr id="25" name="TextBox 24">
            <a:extLst>
              <a:ext uri="{FF2B5EF4-FFF2-40B4-BE49-F238E27FC236}">
                <a16:creationId xmlns:a16="http://schemas.microsoft.com/office/drawing/2014/main" id="{0543467C-050D-E753-776B-64B9EED2739A}"/>
              </a:ext>
            </a:extLst>
          </p:cNvPr>
          <p:cNvSpPr txBox="1"/>
          <p:nvPr/>
        </p:nvSpPr>
        <p:spPr>
          <a:xfrm>
            <a:off x="2952254" y="1351441"/>
            <a:ext cx="3772894" cy="369332"/>
          </a:xfrm>
          <a:prstGeom prst="rect">
            <a:avLst/>
          </a:prstGeom>
          <a:solidFill>
            <a:srgbClr val="D2A000"/>
          </a:solidFill>
        </p:spPr>
        <p:txBody>
          <a:bodyPr wrap="square" rtlCol="0">
            <a:spAutoFit/>
          </a:bodyPr>
          <a:lstStyle/>
          <a:p>
            <a:pPr algn="ctr"/>
            <a:r>
              <a:rPr lang="en-US" dirty="0">
                <a:solidFill>
                  <a:schemeClr val="bg1"/>
                </a:solidFill>
              </a:rPr>
              <a:t>GENERAL QUESTIONS</a:t>
            </a:r>
          </a:p>
        </p:txBody>
      </p:sp>
      <p:sp>
        <p:nvSpPr>
          <p:cNvPr id="13" name="TextBox 12">
            <a:extLst>
              <a:ext uri="{FF2B5EF4-FFF2-40B4-BE49-F238E27FC236}">
                <a16:creationId xmlns:a16="http://schemas.microsoft.com/office/drawing/2014/main" id="{1DEDCAC6-1EBB-CB01-9436-38F9DC4F6F6A}"/>
              </a:ext>
            </a:extLst>
          </p:cNvPr>
          <p:cNvSpPr txBox="1"/>
          <p:nvPr/>
        </p:nvSpPr>
        <p:spPr>
          <a:xfrm>
            <a:off x="4603510" y="1736760"/>
            <a:ext cx="4572000" cy="307777"/>
          </a:xfrm>
          <a:prstGeom prst="rect">
            <a:avLst/>
          </a:prstGeom>
          <a:noFill/>
        </p:spPr>
        <p:txBody>
          <a:bodyPr wrap="square">
            <a:spAutoFit/>
          </a:bodyPr>
          <a:lstStyle/>
          <a:p>
            <a:pPr algn="ctr" rtl="0">
              <a:defRPr sz="1400" b="0" i="0" u="none" strike="noStrike" kern="1200" spc="0" baseline="0">
                <a:solidFill>
                  <a:prstClr val="black">
                    <a:lumMod val="65000"/>
                    <a:lumOff val="35000"/>
                  </a:prstClr>
                </a:solidFill>
                <a:latin typeface="+mn-lt"/>
                <a:ea typeface="+mn-ea"/>
                <a:cs typeface="+mn-cs"/>
              </a:defRPr>
            </a:pPr>
            <a:r>
              <a:rPr lang="en-US" sz="1400" b="0" i="0" u="none" strike="noStrike" kern="1200" spc="0" baseline="0" dirty="0">
                <a:solidFill>
                  <a:prstClr val="black">
                    <a:lumMod val="65000"/>
                    <a:lumOff val="35000"/>
                  </a:prstClr>
                </a:solidFill>
                <a:latin typeface="Montserrat" panose="00000500000000000000" pitchFamily="2" charset="0"/>
              </a:rPr>
              <a:t>I feel the roads in Stanly County are congested</a:t>
            </a:r>
          </a:p>
        </p:txBody>
      </p:sp>
      <p:sp>
        <p:nvSpPr>
          <p:cNvPr id="15" name="TextBox 14">
            <a:extLst>
              <a:ext uri="{FF2B5EF4-FFF2-40B4-BE49-F238E27FC236}">
                <a16:creationId xmlns:a16="http://schemas.microsoft.com/office/drawing/2014/main" id="{35508D2C-DFBC-4A6E-8228-D972445A93E3}"/>
              </a:ext>
            </a:extLst>
          </p:cNvPr>
          <p:cNvSpPr txBox="1"/>
          <p:nvPr/>
        </p:nvSpPr>
        <p:spPr>
          <a:xfrm>
            <a:off x="85609" y="4085550"/>
            <a:ext cx="4572000" cy="523220"/>
          </a:xfrm>
          <a:prstGeom prst="rect">
            <a:avLst/>
          </a:prstGeom>
          <a:noFill/>
        </p:spPr>
        <p:txBody>
          <a:bodyPr wrap="square">
            <a:spAutoFit/>
          </a:bodyPr>
          <a:lstStyle/>
          <a:p>
            <a:pPr algn="ctr" rtl="0">
              <a:defRPr sz="1400" b="0" i="0" u="none" strike="noStrike" kern="1200" spc="0" baseline="0">
                <a:solidFill>
                  <a:prstClr val="black">
                    <a:lumMod val="65000"/>
                    <a:lumOff val="35000"/>
                  </a:prstClr>
                </a:solidFill>
                <a:latin typeface="+mn-lt"/>
                <a:ea typeface="+mn-ea"/>
                <a:cs typeface="+mn-cs"/>
              </a:defRPr>
            </a:pPr>
            <a:r>
              <a:rPr lang="en-US" sz="1400" b="0" i="0" u="none" strike="noStrike" kern="1200" spc="0" baseline="0" dirty="0">
                <a:solidFill>
                  <a:prstClr val="black">
                    <a:lumMod val="65000"/>
                    <a:lumOff val="35000"/>
                  </a:prstClr>
                </a:solidFill>
                <a:latin typeface="Montserrat" panose="00000500000000000000" pitchFamily="2" charset="0"/>
              </a:rPr>
              <a:t>The current road network accommodates truck traffic well</a:t>
            </a:r>
          </a:p>
        </p:txBody>
      </p:sp>
      <p:sp>
        <p:nvSpPr>
          <p:cNvPr id="17" name="TextBox 16">
            <a:extLst>
              <a:ext uri="{FF2B5EF4-FFF2-40B4-BE49-F238E27FC236}">
                <a16:creationId xmlns:a16="http://schemas.microsoft.com/office/drawing/2014/main" id="{B6E57023-A3D6-86B3-F113-AA8774EF33A2}"/>
              </a:ext>
            </a:extLst>
          </p:cNvPr>
          <p:cNvSpPr txBox="1"/>
          <p:nvPr/>
        </p:nvSpPr>
        <p:spPr>
          <a:xfrm>
            <a:off x="4549411" y="4111191"/>
            <a:ext cx="4572000" cy="307777"/>
          </a:xfrm>
          <a:prstGeom prst="rect">
            <a:avLst/>
          </a:prstGeom>
          <a:noFill/>
        </p:spPr>
        <p:txBody>
          <a:bodyPr wrap="square">
            <a:spAutoFit/>
          </a:bodyPr>
          <a:lstStyle/>
          <a:p>
            <a:pPr algn="ctr" rtl="0">
              <a:defRPr sz="1400" b="0" i="0" u="none" strike="noStrike" kern="1200" spc="0" baseline="0">
                <a:solidFill>
                  <a:prstClr val="black">
                    <a:lumMod val="65000"/>
                    <a:lumOff val="35000"/>
                  </a:prstClr>
                </a:solidFill>
                <a:latin typeface="+mn-lt"/>
                <a:ea typeface="+mn-ea"/>
                <a:cs typeface="+mn-cs"/>
              </a:defRPr>
            </a:pPr>
            <a:r>
              <a:rPr lang="en-US" sz="1400" b="0" i="0" u="none" strike="noStrike" kern="1200" spc="0" baseline="0" dirty="0">
                <a:solidFill>
                  <a:prstClr val="black">
                    <a:lumMod val="65000"/>
                    <a:lumOff val="35000"/>
                  </a:prstClr>
                </a:solidFill>
                <a:latin typeface="Montserrat" panose="00000500000000000000" pitchFamily="2" charset="0"/>
              </a:rPr>
              <a:t>It is important to prepare for future technologies</a:t>
            </a:r>
          </a:p>
        </p:txBody>
      </p:sp>
      <p:sp>
        <p:nvSpPr>
          <p:cNvPr id="11" name="TextBox 10">
            <a:extLst>
              <a:ext uri="{FF2B5EF4-FFF2-40B4-BE49-F238E27FC236}">
                <a16:creationId xmlns:a16="http://schemas.microsoft.com/office/drawing/2014/main" id="{564A27D8-AD13-4040-C7EB-39A96385E39B}"/>
              </a:ext>
            </a:extLst>
          </p:cNvPr>
          <p:cNvSpPr txBox="1"/>
          <p:nvPr/>
        </p:nvSpPr>
        <p:spPr>
          <a:xfrm>
            <a:off x="133646" y="1743244"/>
            <a:ext cx="4572000" cy="307777"/>
          </a:xfrm>
          <a:prstGeom prst="rect">
            <a:avLst/>
          </a:prstGeom>
          <a:noFill/>
        </p:spPr>
        <p:txBody>
          <a:bodyPr wrap="square">
            <a:spAutoFit/>
          </a:bodyPr>
          <a:lstStyle/>
          <a:p>
            <a:pPr algn="ctr" rtl="0">
              <a:defRPr sz="1400" b="0" i="0" u="none" strike="noStrike" kern="1200" spc="0" baseline="0">
                <a:solidFill>
                  <a:prstClr val="black">
                    <a:lumMod val="65000"/>
                    <a:lumOff val="35000"/>
                  </a:prstClr>
                </a:solidFill>
                <a:latin typeface="+mn-lt"/>
                <a:ea typeface="+mn-ea"/>
                <a:cs typeface="+mn-cs"/>
              </a:defRPr>
            </a:pPr>
            <a:r>
              <a:rPr lang="en-US" sz="1400" b="0" i="0" u="none" strike="noStrike" kern="1200" spc="0" baseline="0" dirty="0">
                <a:solidFill>
                  <a:sysClr val="windowText" lastClr="000000">
                    <a:lumMod val="65000"/>
                    <a:lumOff val="35000"/>
                  </a:sysClr>
                </a:solidFill>
                <a:latin typeface="Montserrat" panose="00000500000000000000" pitchFamily="2" charset="0"/>
              </a:rPr>
              <a:t>I feel the roads in Anson County are safe</a:t>
            </a:r>
          </a:p>
        </p:txBody>
      </p:sp>
      <p:graphicFrame>
        <p:nvGraphicFramePr>
          <p:cNvPr id="3" name="barChartGeneral Questions">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2835838209"/>
              </p:ext>
            </p:extLst>
          </p:nvPr>
        </p:nvGraphicFramePr>
        <p:xfrm>
          <a:off x="311135" y="1902437"/>
          <a:ext cx="4408035" cy="2350854"/>
        </p:xfrm>
        <a:graphic>
          <a:graphicData uri="http://schemas.openxmlformats.org/drawingml/2006/chart">
            <c:chart xmlns:c="http://schemas.openxmlformats.org/drawingml/2006/chart" xmlns:r="http://schemas.openxmlformats.org/officeDocument/2006/relationships" r:id="rId6"/>
          </a:graphicData>
        </a:graphic>
      </p:graphicFrame>
      <p:sp>
        <p:nvSpPr>
          <p:cNvPr id="21" name="TextBox 20">
            <a:extLst>
              <a:ext uri="{FF2B5EF4-FFF2-40B4-BE49-F238E27FC236}">
                <a16:creationId xmlns:a16="http://schemas.microsoft.com/office/drawing/2014/main" id="{B3D4DBB6-82F7-393B-64F5-CBAC54EC530E}"/>
              </a:ext>
            </a:extLst>
          </p:cNvPr>
          <p:cNvSpPr txBox="1"/>
          <p:nvPr/>
        </p:nvSpPr>
        <p:spPr>
          <a:xfrm>
            <a:off x="874665" y="2325736"/>
            <a:ext cx="846814" cy="461665"/>
          </a:xfrm>
          <a:prstGeom prst="rect">
            <a:avLst/>
          </a:prstGeom>
          <a:solidFill>
            <a:schemeClr val="bg1"/>
          </a:solidFill>
        </p:spPr>
        <p:txBody>
          <a:bodyPr wrap="square" rtlCol="0">
            <a:spAutoFit/>
          </a:bodyPr>
          <a:lstStyle/>
          <a:p>
            <a:r>
              <a:rPr lang="en-US" sz="800" dirty="0">
                <a:solidFill>
                  <a:srgbClr val="A88000"/>
                </a:solidFill>
              </a:rPr>
              <a:t>Average Rating:</a:t>
            </a:r>
          </a:p>
          <a:p>
            <a:r>
              <a:rPr lang="en-US" sz="1600" dirty="0">
                <a:solidFill>
                  <a:srgbClr val="D2A000"/>
                </a:solidFill>
              </a:rPr>
              <a:t>3.37</a:t>
            </a:r>
          </a:p>
        </p:txBody>
      </p:sp>
    </p:spTree>
    <p:extLst>
      <p:ext uri="{BB962C8B-B14F-4D97-AF65-F5344CB8AC3E}">
        <p14:creationId xmlns:p14="http://schemas.microsoft.com/office/powerpoint/2010/main" val="4027487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barChartRoadway">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2004276352"/>
              </p:ext>
            </p:extLst>
          </p:nvPr>
        </p:nvGraphicFramePr>
        <p:xfrm>
          <a:off x="4662094" y="4645921"/>
          <a:ext cx="4320290" cy="234244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barChartRoadway">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3421887954"/>
              </p:ext>
            </p:extLst>
          </p:nvPr>
        </p:nvGraphicFramePr>
        <p:xfrm>
          <a:off x="319210" y="4547535"/>
          <a:ext cx="4420861" cy="244082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barChartRoadway">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529562863"/>
              </p:ext>
            </p:extLst>
          </p:nvPr>
        </p:nvGraphicFramePr>
        <p:xfrm>
          <a:off x="4662094" y="2072379"/>
          <a:ext cx="4315475" cy="218218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6" name="barChartRoadway">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464257417"/>
              </p:ext>
            </p:extLst>
          </p:nvPr>
        </p:nvGraphicFramePr>
        <p:xfrm>
          <a:off x="202815" y="2101083"/>
          <a:ext cx="4351375" cy="2242006"/>
        </p:xfrm>
        <a:graphic>
          <a:graphicData uri="http://schemas.openxmlformats.org/drawingml/2006/chart">
            <c:chart xmlns:c="http://schemas.openxmlformats.org/drawingml/2006/chart" xmlns:r="http://schemas.openxmlformats.org/officeDocument/2006/relationships" r:id="rId6"/>
          </a:graphicData>
        </a:graphic>
      </p:graphicFrame>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7</a:t>
            </a:fld>
            <a:endParaRPr lang="en-US" altLang="en-US" dirty="0"/>
          </a:p>
        </p:txBody>
      </p:sp>
      <p:sp>
        <p:nvSpPr>
          <p:cNvPr id="8" name="Text Placeholder 3">
            <a:extLst>
              <a:ext uri="{FF2B5EF4-FFF2-40B4-BE49-F238E27FC236}">
                <a16:creationId xmlns:a16="http://schemas.microsoft.com/office/drawing/2014/main" id="{57BA4799-3B09-47ED-854F-61E0E739DB0C}"/>
              </a:ext>
            </a:extLst>
          </p:cNvPr>
          <p:cNvSpPr>
            <a:spLocks noGrp="1"/>
          </p:cNvSpPr>
          <p:nvPr>
            <p:ph type="body" sz="quarter" idx="12"/>
          </p:nvPr>
        </p:nvSpPr>
        <p:spPr>
          <a:xfrm>
            <a:off x="4838701" y="88900"/>
            <a:ext cx="3848100" cy="273050"/>
          </a:xfrm>
        </p:spPr>
        <p:txBody>
          <a:bodyPr/>
          <a:lstStyle/>
          <a:p>
            <a:r>
              <a:rPr lang="en-US" dirty="0"/>
              <a:t>Stanly County CTP</a:t>
            </a:r>
          </a:p>
          <a:p>
            <a:endParaRPr lang="en-US" dirty="0"/>
          </a:p>
        </p:txBody>
      </p:sp>
      <p:sp>
        <p:nvSpPr>
          <p:cNvPr id="4" name="Text Placeholder 3">
            <a:extLst>
              <a:ext uri="{FF2B5EF4-FFF2-40B4-BE49-F238E27FC236}">
                <a16:creationId xmlns:a16="http://schemas.microsoft.com/office/drawing/2014/main" id="{4FC470F4-572F-D851-FA72-58F193591C14}"/>
              </a:ext>
            </a:extLst>
          </p:cNvPr>
          <p:cNvSpPr>
            <a:spLocks noGrp="1"/>
          </p:cNvSpPr>
          <p:nvPr>
            <p:ph type="body" sz="quarter" idx="11"/>
          </p:nvPr>
        </p:nvSpPr>
        <p:spPr>
          <a:xfrm>
            <a:off x="399393" y="610804"/>
            <a:ext cx="8229600" cy="647043"/>
          </a:xfrm>
          <a:solidFill>
            <a:srgbClr val="0070C0"/>
          </a:solidFill>
          <a:effectLst/>
        </p:spPr>
        <p:txBody>
          <a:bodyPr/>
          <a:lstStyle/>
          <a:p>
            <a:pPr marL="0" indent="0">
              <a:buNone/>
            </a:pPr>
            <a:r>
              <a:rPr lang="en-US" dirty="0">
                <a:solidFill>
                  <a:schemeClr val="bg1"/>
                </a:solidFill>
              </a:rPr>
              <a:t>						What do you think?</a:t>
            </a:r>
          </a:p>
        </p:txBody>
      </p:sp>
      <p:sp>
        <p:nvSpPr>
          <p:cNvPr id="2" name="Rectangle 1">
            <a:extLst>
              <a:ext uri="{FF2B5EF4-FFF2-40B4-BE49-F238E27FC236}">
                <a16:creationId xmlns:a16="http://schemas.microsoft.com/office/drawing/2014/main" id="{F812C5C0-684C-50C5-2CED-5427944F50F9}"/>
              </a:ext>
            </a:extLst>
          </p:cNvPr>
          <p:cNvSpPr/>
          <p:nvPr/>
        </p:nvSpPr>
        <p:spPr>
          <a:xfrm rot="1856592">
            <a:off x="1858456" y="495517"/>
            <a:ext cx="110359" cy="87761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543467C-050D-E753-776B-64B9EED2739A}"/>
              </a:ext>
            </a:extLst>
          </p:cNvPr>
          <p:cNvSpPr txBox="1"/>
          <p:nvPr/>
        </p:nvSpPr>
        <p:spPr>
          <a:xfrm>
            <a:off x="2952254" y="1395000"/>
            <a:ext cx="3772894" cy="369332"/>
          </a:xfrm>
          <a:prstGeom prst="rect">
            <a:avLst/>
          </a:prstGeom>
          <a:solidFill>
            <a:srgbClr val="0070C0"/>
          </a:solidFill>
        </p:spPr>
        <p:txBody>
          <a:bodyPr wrap="square" rtlCol="0">
            <a:spAutoFit/>
          </a:bodyPr>
          <a:lstStyle/>
          <a:p>
            <a:pPr algn="ctr"/>
            <a:r>
              <a:rPr lang="en-US" dirty="0">
                <a:solidFill>
                  <a:schemeClr val="bg1"/>
                </a:solidFill>
              </a:rPr>
              <a:t>ROADWAY</a:t>
            </a:r>
          </a:p>
        </p:txBody>
      </p:sp>
      <p:sp>
        <p:nvSpPr>
          <p:cNvPr id="21" name="TextBox 20">
            <a:extLst>
              <a:ext uri="{FF2B5EF4-FFF2-40B4-BE49-F238E27FC236}">
                <a16:creationId xmlns:a16="http://schemas.microsoft.com/office/drawing/2014/main" id="{B3D4DBB6-82F7-393B-64F5-CBAC54EC530E}"/>
              </a:ext>
            </a:extLst>
          </p:cNvPr>
          <p:cNvSpPr txBox="1"/>
          <p:nvPr/>
        </p:nvSpPr>
        <p:spPr>
          <a:xfrm>
            <a:off x="837109" y="2424219"/>
            <a:ext cx="846814" cy="461665"/>
          </a:xfrm>
          <a:prstGeom prst="rect">
            <a:avLst/>
          </a:prstGeom>
          <a:solidFill>
            <a:schemeClr val="bg1"/>
          </a:solidFill>
        </p:spPr>
        <p:txBody>
          <a:bodyPr wrap="square" rtlCol="0">
            <a:spAutoFit/>
          </a:bodyPr>
          <a:lstStyle/>
          <a:p>
            <a:r>
              <a:rPr lang="en-US" sz="800" dirty="0">
                <a:solidFill>
                  <a:schemeClr val="accent1"/>
                </a:solidFill>
              </a:rPr>
              <a:t>Average Rating:</a:t>
            </a:r>
          </a:p>
          <a:p>
            <a:r>
              <a:rPr lang="en-US" sz="1600" dirty="0">
                <a:solidFill>
                  <a:schemeClr val="accent1"/>
                </a:solidFill>
              </a:rPr>
              <a:t>4.24</a:t>
            </a:r>
          </a:p>
        </p:txBody>
      </p:sp>
      <p:sp>
        <p:nvSpPr>
          <p:cNvPr id="10" name="TextBox 9">
            <a:extLst>
              <a:ext uri="{FF2B5EF4-FFF2-40B4-BE49-F238E27FC236}">
                <a16:creationId xmlns:a16="http://schemas.microsoft.com/office/drawing/2014/main" id="{FA91BFF7-97DD-74D8-F207-8BADEEDC90FA}"/>
              </a:ext>
            </a:extLst>
          </p:cNvPr>
          <p:cNvSpPr txBox="1"/>
          <p:nvPr/>
        </p:nvSpPr>
        <p:spPr>
          <a:xfrm>
            <a:off x="5286522" y="2428268"/>
            <a:ext cx="846814" cy="461665"/>
          </a:xfrm>
          <a:prstGeom prst="rect">
            <a:avLst/>
          </a:prstGeom>
          <a:solidFill>
            <a:schemeClr val="bg1"/>
          </a:solidFill>
        </p:spPr>
        <p:txBody>
          <a:bodyPr wrap="square" rtlCol="0">
            <a:spAutoFit/>
          </a:bodyPr>
          <a:lstStyle/>
          <a:p>
            <a:r>
              <a:rPr lang="en-US" sz="800" dirty="0">
                <a:solidFill>
                  <a:schemeClr val="accent1"/>
                </a:solidFill>
              </a:rPr>
              <a:t>Average Rating:</a:t>
            </a:r>
          </a:p>
          <a:p>
            <a:r>
              <a:rPr lang="en-US" sz="1600" dirty="0">
                <a:solidFill>
                  <a:schemeClr val="accent1"/>
                </a:solidFill>
              </a:rPr>
              <a:t>3.22</a:t>
            </a:r>
          </a:p>
        </p:txBody>
      </p:sp>
      <p:sp>
        <p:nvSpPr>
          <p:cNvPr id="11" name="TextBox 10">
            <a:extLst>
              <a:ext uri="{FF2B5EF4-FFF2-40B4-BE49-F238E27FC236}">
                <a16:creationId xmlns:a16="http://schemas.microsoft.com/office/drawing/2014/main" id="{7747B279-AFAE-D618-0048-D22609AD2C3E}"/>
              </a:ext>
            </a:extLst>
          </p:cNvPr>
          <p:cNvSpPr txBox="1"/>
          <p:nvPr/>
        </p:nvSpPr>
        <p:spPr>
          <a:xfrm>
            <a:off x="837109" y="4720005"/>
            <a:ext cx="846814" cy="461665"/>
          </a:xfrm>
          <a:prstGeom prst="rect">
            <a:avLst/>
          </a:prstGeom>
          <a:solidFill>
            <a:schemeClr val="bg1"/>
          </a:solidFill>
        </p:spPr>
        <p:txBody>
          <a:bodyPr wrap="square" rtlCol="0">
            <a:spAutoFit/>
          </a:bodyPr>
          <a:lstStyle/>
          <a:p>
            <a:r>
              <a:rPr lang="en-US" sz="800" dirty="0">
                <a:solidFill>
                  <a:schemeClr val="accent1"/>
                </a:solidFill>
              </a:rPr>
              <a:t>Average Rating:</a:t>
            </a:r>
          </a:p>
          <a:p>
            <a:r>
              <a:rPr lang="en-US" sz="1600" dirty="0">
                <a:solidFill>
                  <a:schemeClr val="accent1"/>
                </a:solidFill>
              </a:rPr>
              <a:t>3.93</a:t>
            </a:r>
          </a:p>
        </p:txBody>
      </p:sp>
      <p:sp>
        <p:nvSpPr>
          <p:cNvPr id="12" name="TextBox 11">
            <a:extLst>
              <a:ext uri="{FF2B5EF4-FFF2-40B4-BE49-F238E27FC236}">
                <a16:creationId xmlns:a16="http://schemas.microsoft.com/office/drawing/2014/main" id="{00B3F8FF-F95A-EB7C-23FA-65B4B285A9B6}"/>
              </a:ext>
            </a:extLst>
          </p:cNvPr>
          <p:cNvSpPr txBox="1"/>
          <p:nvPr/>
        </p:nvSpPr>
        <p:spPr>
          <a:xfrm>
            <a:off x="5286522" y="4716060"/>
            <a:ext cx="846814" cy="461665"/>
          </a:xfrm>
          <a:prstGeom prst="rect">
            <a:avLst/>
          </a:prstGeom>
          <a:solidFill>
            <a:schemeClr val="bg1"/>
          </a:solidFill>
        </p:spPr>
        <p:txBody>
          <a:bodyPr wrap="square" rtlCol="0">
            <a:spAutoFit/>
          </a:bodyPr>
          <a:lstStyle/>
          <a:p>
            <a:r>
              <a:rPr lang="en-US" sz="800" dirty="0">
                <a:solidFill>
                  <a:schemeClr val="accent1"/>
                </a:solidFill>
              </a:rPr>
              <a:t>Average Rating:</a:t>
            </a:r>
          </a:p>
          <a:p>
            <a:r>
              <a:rPr lang="en-US" sz="1600" dirty="0">
                <a:solidFill>
                  <a:schemeClr val="accent1"/>
                </a:solidFill>
              </a:rPr>
              <a:t>4.01</a:t>
            </a:r>
          </a:p>
        </p:txBody>
      </p:sp>
      <p:sp>
        <p:nvSpPr>
          <p:cNvPr id="6" name="TextBox 5">
            <a:extLst>
              <a:ext uri="{FF2B5EF4-FFF2-40B4-BE49-F238E27FC236}">
                <a16:creationId xmlns:a16="http://schemas.microsoft.com/office/drawing/2014/main" id="{C6C8B951-35C4-3F77-028D-7CBF35D5DC6C}"/>
              </a:ext>
            </a:extLst>
          </p:cNvPr>
          <p:cNvSpPr txBox="1"/>
          <p:nvPr/>
        </p:nvSpPr>
        <p:spPr>
          <a:xfrm>
            <a:off x="94910" y="1735442"/>
            <a:ext cx="4572000" cy="523220"/>
          </a:xfrm>
          <a:prstGeom prst="rect">
            <a:avLst/>
          </a:prstGeom>
          <a:noFill/>
        </p:spPr>
        <p:txBody>
          <a:bodyPr wrap="square">
            <a:spAutoFit/>
          </a:bodyPr>
          <a:lstStyle/>
          <a:p>
            <a:pPr algn="ctr" rtl="0">
              <a:defRPr sz="1400" b="0" i="0" u="none" strike="noStrike" kern="1200" spc="0" baseline="0">
                <a:solidFill>
                  <a:prstClr val="black">
                    <a:lumMod val="65000"/>
                    <a:lumOff val="35000"/>
                  </a:prstClr>
                </a:solidFill>
                <a:latin typeface="+mn-lt"/>
                <a:ea typeface="+mn-ea"/>
                <a:cs typeface="+mn-cs"/>
              </a:defRPr>
            </a:pPr>
            <a:r>
              <a:rPr lang="en-US" sz="1400" b="0" i="0" u="none" strike="noStrike" kern="1200" spc="0" baseline="0" dirty="0">
                <a:solidFill>
                  <a:prstClr val="black">
                    <a:lumMod val="65000"/>
                    <a:lumOff val="35000"/>
                  </a:prstClr>
                </a:solidFill>
                <a:latin typeface="Montserrat" panose="00000500000000000000" pitchFamily="2" charset="0"/>
              </a:rPr>
              <a:t>Road improvements are needed, even if they have unavoidable impacts</a:t>
            </a:r>
          </a:p>
        </p:txBody>
      </p:sp>
      <p:sp>
        <p:nvSpPr>
          <p:cNvPr id="9" name="TextBox 8">
            <a:extLst>
              <a:ext uri="{FF2B5EF4-FFF2-40B4-BE49-F238E27FC236}">
                <a16:creationId xmlns:a16="http://schemas.microsoft.com/office/drawing/2014/main" id="{9F7F72D9-4405-A3C2-C646-E6A4F17BBE0E}"/>
              </a:ext>
            </a:extLst>
          </p:cNvPr>
          <p:cNvSpPr txBox="1"/>
          <p:nvPr/>
        </p:nvSpPr>
        <p:spPr>
          <a:xfrm>
            <a:off x="4666910" y="1719345"/>
            <a:ext cx="4572000" cy="523220"/>
          </a:xfrm>
          <a:prstGeom prst="rect">
            <a:avLst/>
          </a:prstGeom>
          <a:noFill/>
        </p:spPr>
        <p:txBody>
          <a:bodyPr wrap="square">
            <a:spAutoFit/>
          </a:bodyPr>
          <a:lstStyle/>
          <a:p>
            <a:pPr algn="ctr" rtl="0">
              <a:defRPr sz="1400" b="0" i="0" u="none" strike="noStrike" kern="1200" spc="0" baseline="0">
                <a:solidFill>
                  <a:prstClr val="black">
                    <a:lumMod val="65000"/>
                    <a:lumOff val="35000"/>
                  </a:prstClr>
                </a:solidFill>
                <a:latin typeface="+mn-lt"/>
                <a:ea typeface="+mn-ea"/>
                <a:cs typeface="+mn-cs"/>
              </a:defRPr>
            </a:pPr>
            <a:r>
              <a:rPr lang="en-US" sz="1400" b="0" i="0" u="none" strike="noStrike" kern="1200" spc="0" baseline="0" dirty="0">
                <a:solidFill>
                  <a:prstClr val="black">
                    <a:lumMod val="65000"/>
                    <a:lumOff val="35000"/>
                  </a:prstClr>
                </a:solidFill>
                <a:latin typeface="Montserrat" panose="00000500000000000000" pitchFamily="2" charset="0"/>
              </a:rPr>
              <a:t>I am willing to exchange frequent access to driveways for more reliable travel time</a:t>
            </a:r>
          </a:p>
        </p:txBody>
      </p:sp>
      <p:sp>
        <p:nvSpPr>
          <p:cNvPr id="18" name="TextBox 17">
            <a:extLst>
              <a:ext uri="{FF2B5EF4-FFF2-40B4-BE49-F238E27FC236}">
                <a16:creationId xmlns:a16="http://schemas.microsoft.com/office/drawing/2014/main" id="{FFC15120-EB00-7138-3BC1-F5CA5E857EF5}"/>
              </a:ext>
            </a:extLst>
          </p:cNvPr>
          <p:cNvSpPr txBox="1"/>
          <p:nvPr/>
        </p:nvSpPr>
        <p:spPr>
          <a:xfrm>
            <a:off x="94910" y="4244092"/>
            <a:ext cx="4572000" cy="523220"/>
          </a:xfrm>
          <a:prstGeom prst="rect">
            <a:avLst/>
          </a:prstGeom>
          <a:noFill/>
        </p:spPr>
        <p:txBody>
          <a:bodyPr wrap="square">
            <a:spAutoFit/>
          </a:bodyPr>
          <a:lstStyle/>
          <a:p>
            <a:pPr algn="ctr" rtl="0">
              <a:defRPr sz="1400" b="0" i="0" u="none" strike="noStrike" kern="1200" spc="0" baseline="0">
                <a:solidFill>
                  <a:prstClr val="black">
                    <a:lumMod val="65000"/>
                    <a:lumOff val="35000"/>
                  </a:prstClr>
                </a:solidFill>
                <a:latin typeface="+mn-lt"/>
                <a:ea typeface="+mn-ea"/>
                <a:cs typeface="+mn-cs"/>
              </a:defRPr>
            </a:pPr>
            <a:r>
              <a:rPr lang="en-US" sz="1400" b="0" i="0" u="none" strike="noStrike" kern="1200" spc="0" baseline="0" dirty="0">
                <a:solidFill>
                  <a:prstClr val="black">
                    <a:lumMod val="65000"/>
                    <a:lumOff val="35000"/>
                  </a:prstClr>
                </a:solidFill>
                <a:latin typeface="Montserrat" panose="00000500000000000000" pitchFamily="2" charset="0"/>
              </a:rPr>
              <a:t>I am in favor of widening roads to meet traffic demands</a:t>
            </a:r>
          </a:p>
        </p:txBody>
      </p:sp>
      <p:sp>
        <p:nvSpPr>
          <p:cNvPr id="20" name="TextBox 19">
            <a:extLst>
              <a:ext uri="{FF2B5EF4-FFF2-40B4-BE49-F238E27FC236}">
                <a16:creationId xmlns:a16="http://schemas.microsoft.com/office/drawing/2014/main" id="{944E8E1E-549C-012C-6AA6-C4D1A6D40C80}"/>
              </a:ext>
            </a:extLst>
          </p:cNvPr>
          <p:cNvSpPr txBox="1"/>
          <p:nvPr/>
        </p:nvSpPr>
        <p:spPr>
          <a:xfrm>
            <a:off x="4662094" y="4187563"/>
            <a:ext cx="4572000" cy="523220"/>
          </a:xfrm>
          <a:prstGeom prst="rect">
            <a:avLst/>
          </a:prstGeom>
          <a:noFill/>
        </p:spPr>
        <p:txBody>
          <a:bodyPr wrap="square">
            <a:spAutoFit/>
          </a:bodyPr>
          <a:lstStyle/>
          <a:p>
            <a:pPr algn="ctr" rtl="0">
              <a:defRPr sz="1400" b="0" i="0" u="none" strike="noStrike" kern="1200" spc="0" baseline="0">
                <a:solidFill>
                  <a:prstClr val="black">
                    <a:lumMod val="65000"/>
                    <a:lumOff val="35000"/>
                  </a:prstClr>
                </a:solidFill>
                <a:latin typeface="+mn-lt"/>
                <a:ea typeface="+mn-ea"/>
                <a:cs typeface="+mn-cs"/>
              </a:defRPr>
            </a:pPr>
            <a:r>
              <a:rPr lang="en-US" sz="1400" b="0" i="0" u="none" strike="noStrike" kern="1200" spc="0" baseline="0" dirty="0">
                <a:solidFill>
                  <a:prstClr val="black">
                    <a:lumMod val="65000"/>
                    <a:lumOff val="35000"/>
                  </a:prstClr>
                </a:solidFill>
                <a:latin typeface="Montserrat" panose="00000500000000000000" pitchFamily="2" charset="0"/>
              </a:rPr>
              <a:t>Intersections should be improved for easier navigation by large vehicles</a:t>
            </a:r>
          </a:p>
        </p:txBody>
      </p:sp>
    </p:spTree>
    <p:extLst>
      <p:ext uri="{BB962C8B-B14F-4D97-AF65-F5344CB8AC3E}">
        <p14:creationId xmlns:p14="http://schemas.microsoft.com/office/powerpoint/2010/main" val="2397974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2A000"/>
        </a:solidFill>
        <a:effectLst/>
      </p:bgPr>
    </p:bg>
    <p:spTree>
      <p:nvGrpSpPr>
        <p:cNvPr id="1" name=""/>
        <p:cNvGrpSpPr/>
        <p:nvPr/>
      </p:nvGrpSpPr>
      <p:grpSpPr>
        <a:xfrm>
          <a:off x="0" y="0"/>
          <a:ext cx="0" cy="0"/>
          <a:chOff x="0" y="0"/>
          <a:chExt cx="0" cy="0"/>
        </a:xfrm>
      </p:grpSpPr>
      <p:graphicFrame>
        <p:nvGraphicFramePr>
          <p:cNvPr id="15" name="barChartPublic Transportation">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2024548388"/>
              </p:ext>
            </p:extLst>
          </p:nvPr>
        </p:nvGraphicFramePr>
        <p:xfrm>
          <a:off x="4692323" y="3845178"/>
          <a:ext cx="4313098" cy="2292942"/>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8</a:t>
            </a:fld>
            <a:endParaRPr lang="en-US" altLang="en-US" dirty="0"/>
          </a:p>
        </p:txBody>
      </p:sp>
      <p:sp>
        <p:nvSpPr>
          <p:cNvPr id="8" name="Text Placeholder 3">
            <a:extLst>
              <a:ext uri="{FF2B5EF4-FFF2-40B4-BE49-F238E27FC236}">
                <a16:creationId xmlns:a16="http://schemas.microsoft.com/office/drawing/2014/main" id="{57BA4799-3B09-47ED-854F-61E0E739DB0C}"/>
              </a:ext>
            </a:extLst>
          </p:cNvPr>
          <p:cNvSpPr>
            <a:spLocks noGrp="1"/>
          </p:cNvSpPr>
          <p:nvPr>
            <p:ph type="body" sz="quarter" idx="12"/>
          </p:nvPr>
        </p:nvSpPr>
        <p:spPr>
          <a:xfrm>
            <a:off x="4838701" y="88900"/>
            <a:ext cx="3848100" cy="273050"/>
          </a:xfrm>
        </p:spPr>
        <p:txBody>
          <a:bodyPr/>
          <a:lstStyle/>
          <a:p>
            <a:r>
              <a:rPr lang="en-US" dirty="0"/>
              <a:t>Stanly County CTP</a:t>
            </a:r>
          </a:p>
          <a:p>
            <a:endParaRPr lang="en-US" dirty="0"/>
          </a:p>
        </p:txBody>
      </p:sp>
      <p:sp>
        <p:nvSpPr>
          <p:cNvPr id="4" name="Text Placeholder 3">
            <a:extLst>
              <a:ext uri="{FF2B5EF4-FFF2-40B4-BE49-F238E27FC236}">
                <a16:creationId xmlns:a16="http://schemas.microsoft.com/office/drawing/2014/main" id="{4FC470F4-572F-D851-FA72-58F193591C14}"/>
              </a:ext>
            </a:extLst>
          </p:cNvPr>
          <p:cNvSpPr>
            <a:spLocks noGrp="1"/>
          </p:cNvSpPr>
          <p:nvPr>
            <p:ph type="body" sz="quarter" idx="11"/>
          </p:nvPr>
        </p:nvSpPr>
        <p:spPr>
          <a:xfrm>
            <a:off x="399393" y="610804"/>
            <a:ext cx="8229600" cy="647043"/>
          </a:xfrm>
          <a:solidFill>
            <a:srgbClr val="00B050"/>
          </a:solidFill>
          <a:effectLst/>
        </p:spPr>
        <p:txBody>
          <a:bodyPr/>
          <a:lstStyle/>
          <a:p>
            <a:pPr marL="0" indent="0">
              <a:buNone/>
            </a:pPr>
            <a:r>
              <a:rPr lang="en-US" dirty="0">
                <a:solidFill>
                  <a:schemeClr val="bg1"/>
                </a:solidFill>
              </a:rPr>
              <a:t>						What do you think?</a:t>
            </a:r>
          </a:p>
        </p:txBody>
      </p:sp>
      <p:sp>
        <p:nvSpPr>
          <p:cNvPr id="2" name="Rectangle 1">
            <a:extLst>
              <a:ext uri="{FF2B5EF4-FFF2-40B4-BE49-F238E27FC236}">
                <a16:creationId xmlns:a16="http://schemas.microsoft.com/office/drawing/2014/main" id="{F812C5C0-684C-50C5-2CED-5427944F50F9}"/>
              </a:ext>
            </a:extLst>
          </p:cNvPr>
          <p:cNvSpPr/>
          <p:nvPr/>
        </p:nvSpPr>
        <p:spPr>
          <a:xfrm rot="1856592">
            <a:off x="1858456" y="495517"/>
            <a:ext cx="110359" cy="87761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543467C-050D-E753-776B-64B9EED2739A}"/>
              </a:ext>
            </a:extLst>
          </p:cNvPr>
          <p:cNvSpPr txBox="1"/>
          <p:nvPr/>
        </p:nvSpPr>
        <p:spPr>
          <a:xfrm>
            <a:off x="2682354" y="1407381"/>
            <a:ext cx="3772894" cy="369332"/>
          </a:xfrm>
          <a:prstGeom prst="rect">
            <a:avLst/>
          </a:prstGeom>
          <a:solidFill>
            <a:srgbClr val="00B050"/>
          </a:solidFill>
        </p:spPr>
        <p:txBody>
          <a:bodyPr wrap="square" rtlCol="0">
            <a:spAutoFit/>
          </a:bodyPr>
          <a:lstStyle/>
          <a:p>
            <a:pPr algn="ctr"/>
            <a:r>
              <a:rPr lang="en-US" dirty="0">
                <a:solidFill>
                  <a:schemeClr val="bg1"/>
                </a:solidFill>
              </a:rPr>
              <a:t>PUBLIC TRANSPORTATION</a:t>
            </a:r>
          </a:p>
        </p:txBody>
      </p:sp>
      <p:sp>
        <p:nvSpPr>
          <p:cNvPr id="10" name="TextBox 9">
            <a:extLst>
              <a:ext uri="{FF2B5EF4-FFF2-40B4-BE49-F238E27FC236}">
                <a16:creationId xmlns:a16="http://schemas.microsoft.com/office/drawing/2014/main" id="{8F4F6288-8FDF-961C-2D7A-9925105FB901}"/>
              </a:ext>
            </a:extLst>
          </p:cNvPr>
          <p:cNvSpPr txBox="1"/>
          <p:nvPr/>
        </p:nvSpPr>
        <p:spPr>
          <a:xfrm>
            <a:off x="6638118" y="4045957"/>
            <a:ext cx="846814" cy="461665"/>
          </a:xfrm>
          <a:prstGeom prst="rect">
            <a:avLst/>
          </a:prstGeom>
          <a:solidFill>
            <a:schemeClr val="bg1"/>
          </a:solidFill>
        </p:spPr>
        <p:txBody>
          <a:bodyPr wrap="square" rtlCol="0">
            <a:spAutoFit/>
          </a:bodyPr>
          <a:lstStyle/>
          <a:p>
            <a:r>
              <a:rPr lang="en-US" sz="800" dirty="0">
                <a:solidFill>
                  <a:srgbClr val="00B050"/>
                </a:solidFill>
              </a:rPr>
              <a:t>Average Rating:</a:t>
            </a:r>
          </a:p>
          <a:p>
            <a:r>
              <a:rPr lang="en-US" sz="1600" dirty="0">
                <a:solidFill>
                  <a:srgbClr val="00B050"/>
                </a:solidFill>
              </a:rPr>
              <a:t>2.23</a:t>
            </a:r>
          </a:p>
        </p:txBody>
      </p:sp>
      <p:sp>
        <p:nvSpPr>
          <p:cNvPr id="6" name="TextBox 5">
            <a:extLst>
              <a:ext uri="{FF2B5EF4-FFF2-40B4-BE49-F238E27FC236}">
                <a16:creationId xmlns:a16="http://schemas.microsoft.com/office/drawing/2014/main" id="{A9566B37-2C00-53CF-C445-57B14018119A}"/>
              </a:ext>
            </a:extLst>
          </p:cNvPr>
          <p:cNvSpPr txBox="1"/>
          <p:nvPr/>
        </p:nvSpPr>
        <p:spPr>
          <a:xfrm>
            <a:off x="0" y="1845204"/>
            <a:ext cx="4572000" cy="523220"/>
          </a:xfrm>
          <a:prstGeom prst="rect">
            <a:avLst/>
          </a:prstGeom>
          <a:noFill/>
        </p:spPr>
        <p:txBody>
          <a:bodyPr wrap="square">
            <a:spAutoFit/>
          </a:bodyPr>
          <a:lstStyle/>
          <a:p>
            <a:pPr algn="ctr" rtl="0">
              <a:defRPr sz="1400" b="0" i="0" u="none" strike="noStrike" kern="1200" spc="0" baseline="0">
                <a:solidFill>
                  <a:prstClr val="black">
                    <a:lumMod val="65000"/>
                    <a:lumOff val="35000"/>
                  </a:prstClr>
                </a:solidFill>
                <a:latin typeface="+mn-lt"/>
                <a:ea typeface="+mn-ea"/>
                <a:cs typeface="+mn-cs"/>
              </a:defRPr>
            </a:pPr>
            <a:r>
              <a:rPr lang="en-US" sz="1400" b="0" i="0" u="none" strike="noStrike" kern="1200" spc="0" baseline="0" dirty="0">
                <a:solidFill>
                  <a:prstClr val="black">
                    <a:lumMod val="65000"/>
                    <a:lumOff val="35000"/>
                  </a:prstClr>
                </a:solidFill>
                <a:latin typeface="Montserrat" panose="00000500000000000000" pitchFamily="2" charset="0"/>
              </a:rPr>
              <a:t>I am aware of the transportation options available in Stanly County. </a:t>
            </a:r>
          </a:p>
        </p:txBody>
      </p:sp>
      <p:sp>
        <p:nvSpPr>
          <p:cNvPr id="11" name="TextBox 10">
            <a:extLst>
              <a:ext uri="{FF2B5EF4-FFF2-40B4-BE49-F238E27FC236}">
                <a16:creationId xmlns:a16="http://schemas.microsoft.com/office/drawing/2014/main" id="{D3726C2F-DB14-0562-F748-280762F797BC}"/>
              </a:ext>
            </a:extLst>
          </p:cNvPr>
          <p:cNvSpPr txBox="1"/>
          <p:nvPr/>
        </p:nvSpPr>
        <p:spPr>
          <a:xfrm>
            <a:off x="4712349" y="3319172"/>
            <a:ext cx="4572000" cy="307777"/>
          </a:xfrm>
          <a:prstGeom prst="rect">
            <a:avLst/>
          </a:prstGeom>
          <a:noFill/>
        </p:spPr>
        <p:txBody>
          <a:bodyPr wrap="square">
            <a:spAutoFit/>
          </a:bodyPr>
          <a:lstStyle/>
          <a:p>
            <a:pPr algn="ctr" rtl="0">
              <a:defRPr sz="1400" b="0" i="0" u="none" strike="noStrike" kern="1200" spc="0" baseline="0">
                <a:solidFill>
                  <a:prstClr val="black">
                    <a:lumMod val="65000"/>
                    <a:lumOff val="35000"/>
                  </a:prstClr>
                </a:solidFill>
                <a:latin typeface="+mn-lt"/>
                <a:ea typeface="+mn-ea"/>
                <a:cs typeface="+mn-cs"/>
              </a:defRPr>
            </a:pPr>
            <a:r>
              <a:rPr lang="en-US" sz="1400" b="0" i="0" u="none" strike="noStrike" baseline="0" dirty="0">
                <a:latin typeface="Montserrat" panose="00000500000000000000" pitchFamily="2" charset="0"/>
              </a:rPr>
              <a:t>I am likely to use public transportation. </a:t>
            </a:r>
            <a:endParaRPr lang="en-US" sz="1400" b="0" i="0" u="none" strike="noStrike" kern="1200" spc="0" baseline="0" dirty="0">
              <a:solidFill>
                <a:prstClr val="black">
                  <a:lumMod val="65000"/>
                  <a:lumOff val="35000"/>
                </a:prstClr>
              </a:solidFill>
              <a:latin typeface="Montserrat" panose="00000500000000000000" pitchFamily="2" charset="0"/>
            </a:endParaRPr>
          </a:p>
        </p:txBody>
      </p:sp>
      <p:graphicFrame>
        <p:nvGraphicFramePr>
          <p:cNvPr id="14" name="barChartPublic Transportation">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1253419433"/>
              </p:ext>
            </p:extLst>
          </p:nvPr>
        </p:nvGraphicFramePr>
        <p:xfrm>
          <a:off x="138579" y="2517053"/>
          <a:ext cx="4700122" cy="2433304"/>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D6903920-0683-6244-2F2A-57CAE765246E}"/>
              </a:ext>
            </a:extLst>
          </p:cNvPr>
          <p:cNvSpPr txBox="1"/>
          <p:nvPr/>
        </p:nvSpPr>
        <p:spPr>
          <a:xfrm>
            <a:off x="1862593" y="2721109"/>
            <a:ext cx="846814" cy="461665"/>
          </a:xfrm>
          <a:prstGeom prst="rect">
            <a:avLst/>
          </a:prstGeom>
          <a:solidFill>
            <a:schemeClr val="bg1"/>
          </a:solidFill>
        </p:spPr>
        <p:txBody>
          <a:bodyPr wrap="square" rtlCol="0">
            <a:spAutoFit/>
          </a:bodyPr>
          <a:lstStyle/>
          <a:p>
            <a:r>
              <a:rPr lang="en-US" sz="800" dirty="0">
                <a:solidFill>
                  <a:srgbClr val="00B050"/>
                </a:solidFill>
              </a:rPr>
              <a:t>Average Rating:</a:t>
            </a:r>
          </a:p>
          <a:p>
            <a:r>
              <a:rPr lang="en-US" sz="1600" dirty="0">
                <a:solidFill>
                  <a:srgbClr val="00B050"/>
                </a:solidFill>
              </a:rPr>
              <a:t>3.14</a:t>
            </a:r>
          </a:p>
        </p:txBody>
      </p:sp>
    </p:spTree>
    <p:extLst>
      <p:ext uri="{BB962C8B-B14F-4D97-AF65-F5344CB8AC3E}">
        <p14:creationId xmlns:p14="http://schemas.microsoft.com/office/powerpoint/2010/main" val="27809581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barChartBicycle">
            <a:extLst>
              <a:ext uri="{FF2B5EF4-FFF2-40B4-BE49-F238E27FC236}">
                <a16:creationId xmlns:a16="http://schemas.microsoft.com/office/drawing/2014/main" id="{00000000-0008-0000-0000-000005000000}"/>
              </a:ext>
            </a:extLst>
          </p:cNvPr>
          <p:cNvGraphicFramePr>
            <a:graphicFrameLocks/>
          </p:cNvGraphicFramePr>
          <p:nvPr>
            <p:extLst>
              <p:ext uri="{D42A27DB-BD31-4B8C-83A1-F6EECF244321}">
                <p14:modId xmlns:p14="http://schemas.microsoft.com/office/powerpoint/2010/main" val="1120161548"/>
              </p:ext>
            </p:extLst>
          </p:nvPr>
        </p:nvGraphicFramePr>
        <p:xfrm>
          <a:off x="369944" y="1993704"/>
          <a:ext cx="4517022" cy="2454417"/>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3"/>
          </p:nvPr>
        </p:nvSpPr>
        <p:spPr/>
        <p:txBody>
          <a:bodyPr/>
          <a:lstStyle/>
          <a:p>
            <a:pPr>
              <a:defRPr/>
            </a:pPr>
            <a:fld id="{3C2E06F5-03C5-4BA5-AE80-2E98A827F366}" type="slidenum">
              <a:rPr lang="en-US" altLang="en-US" smtClean="0"/>
              <a:pPr>
                <a:defRPr/>
              </a:pPr>
              <a:t>9</a:t>
            </a:fld>
            <a:endParaRPr lang="en-US" altLang="en-US" dirty="0"/>
          </a:p>
        </p:txBody>
      </p:sp>
      <p:sp>
        <p:nvSpPr>
          <p:cNvPr id="8" name="Text Placeholder 3">
            <a:extLst>
              <a:ext uri="{FF2B5EF4-FFF2-40B4-BE49-F238E27FC236}">
                <a16:creationId xmlns:a16="http://schemas.microsoft.com/office/drawing/2014/main" id="{57BA4799-3B09-47ED-854F-61E0E739DB0C}"/>
              </a:ext>
            </a:extLst>
          </p:cNvPr>
          <p:cNvSpPr>
            <a:spLocks noGrp="1"/>
          </p:cNvSpPr>
          <p:nvPr>
            <p:ph type="body" sz="quarter" idx="12"/>
          </p:nvPr>
        </p:nvSpPr>
        <p:spPr>
          <a:xfrm>
            <a:off x="4838701" y="88900"/>
            <a:ext cx="3848100" cy="273050"/>
          </a:xfrm>
        </p:spPr>
        <p:txBody>
          <a:bodyPr/>
          <a:lstStyle/>
          <a:p>
            <a:r>
              <a:rPr lang="en-US" dirty="0"/>
              <a:t>Stanly County CTP</a:t>
            </a:r>
          </a:p>
          <a:p>
            <a:endParaRPr lang="en-US" dirty="0"/>
          </a:p>
        </p:txBody>
      </p:sp>
      <p:sp>
        <p:nvSpPr>
          <p:cNvPr id="4" name="Text Placeholder 3">
            <a:extLst>
              <a:ext uri="{FF2B5EF4-FFF2-40B4-BE49-F238E27FC236}">
                <a16:creationId xmlns:a16="http://schemas.microsoft.com/office/drawing/2014/main" id="{4FC470F4-572F-D851-FA72-58F193591C14}"/>
              </a:ext>
            </a:extLst>
          </p:cNvPr>
          <p:cNvSpPr>
            <a:spLocks noGrp="1"/>
          </p:cNvSpPr>
          <p:nvPr>
            <p:ph type="body" sz="quarter" idx="11"/>
          </p:nvPr>
        </p:nvSpPr>
        <p:spPr>
          <a:xfrm>
            <a:off x="399393" y="610804"/>
            <a:ext cx="8229600" cy="647043"/>
          </a:xfrm>
          <a:solidFill>
            <a:schemeClr val="bg2">
              <a:lumMod val="50000"/>
            </a:schemeClr>
          </a:solidFill>
          <a:effectLst/>
        </p:spPr>
        <p:txBody>
          <a:bodyPr/>
          <a:lstStyle/>
          <a:p>
            <a:pPr marL="0" indent="0">
              <a:buNone/>
            </a:pPr>
            <a:r>
              <a:rPr lang="en-US" dirty="0">
                <a:solidFill>
                  <a:schemeClr val="bg1"/>
                </a:solidFill>
              </a:rPr>
              <a:t>						What do you think?</a:t>
            </a:r>
          </a:p>
        </p:txBody>
      </p:sp>
      <p:sp>
        <p:nvSpPr>
          <p:cNvPr id="2" name="Rectangle 1">
            <a:extLst>
              <a:ext uri="{FF2B5EF4-FFF2-40B4-BE49-F238E27FC236}">
                <a16:creationId xmlns:a16="http://schemas.microsoft.com/office/drawing/2014/main" id="{F812C5C0-684C-50C5-2CED-5427944F50F9}"/>
              </a:ext>
            </a:extLst>
          </p:cNvPr>
          <p:cNvSpPr/>
          <p:nvPr/>
        </p:nvSpPr>
        <p:spPr>
          <a:xfrm rot="1856592">
            <a:off x="1858456" y="495517"/>
            <a:ext cx="110359" cy="87761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543467C-050D-E753-776B-64B9EED2739A}"/>
              </a:ext>
            </a:extLst>
          </p:cNvPr>
          <p:cNvSpPr txBox="1"/>
          <p:nvPr/>
        </p:nvSpPr>
        <p:spPr>
          <a:xfrm>
            <a:off x="3000519" y="1351441"/>
            <a:ext cx="3772894" cy="369332"/>
          </a:xfrm>
          <a:prstGeom prst="rect">
            <a:avLst/>
          </a:prstGeom>
          <a:solidFill>
            <a:schemeClr val="bg2">
              <a:lumMod val="50000"/>
            </a:schemeClr>
          </a:solidFill>
        </p:spPr>
        <p:txBody>
          <a:bodyPr wrap="square" rtlCol="0">
            <a:spAutoFit/>
          </a:bodyPr>
          <a:lstStyle/>
          <a:p>
            <a:pPr algn="ctr"/>
            <a:r>
              <a:rPr lang="en-US" dirty="0">
                <a:solidFill>
                  <a:schemeClr val="bg1"/>
                </a:solidFill>
              </a:rPr>
              <a:t>BICYCLING</a:t>
            </a:r>
          </a:p>
        </p:txBody>
      </p:sp>
      <p:sp>
        <p:nvSpPr>
          <p:cNvPr id="24" name="TextBox 23">
            <a:extLst>
              <a:ext uri="{FF2B5EF4-FFF2-40B4-BE49-F238E27FC236}">
                <a16:creationId xmlns:a16="http://schemas.microsoft.com/office/drawing/2014/main" id="{FFA49878-ED89-D9EA-DF6B-7120A3BCB787}"/>
              </a:ext>
            </a:extLst>
          </p:cNvPr>
          <p:cNvSpPr txBox="1"/>
          <p:nvPr/>
        </p:nvSpPr>
        <p:spPr>
          <a:xfrm>
            <a:off x="1066821" y="2425555"/>
            <a:ext cx="846814" cy="461665"/>
          </a:xfrm>
          <a:prstGeom prst="rect">
            <a:avLst/>
          </a:prstGeom>
          <a:solidFill>
            <a:schemeClr val="bg1"/>
          </a:solidFill>
        </p:spPr>
        <p:txBody>
          <a:bodyPr wrap="square" rtlCol="0">
            <a:spAutoFit/>
          </a:bodyPr>
          <a:lstStyle/>
          <a:p>
            <a:r>
              <a:rPr lang="en-US" sz="800" dirty="0">
                <a:solidFill>
                  <a:schemeClr val="bg2">
                    <a:lumMod val="50000"/>
                  </a:schemeClr>
                </a:solidFill>
              </a:rPr>
              <a:t>Average Rating:</a:t>
            </a:r>
          </a:p>
          <a:p>
            <a:r>
              <a:rPr lang="en-US" sz="1600" dirty="0">
                <a:solidFill>
                  <a:schemeClr val="bg2">
                    <a:lumMod val="50000"/>
                  </a:schemeClr>
                </a:solidFill>
              </a:rPr>
              <a:t>4.01</a:t>
            </a:r>
          </a:p>
        </p:txBody>
      </p:sp>
      <p:sp>
        <p:nvSpPr>
          <p:cNvPr id="11" name="TextBox 10">
            <a:extLst>
              <a:ext uri="{FF2B5EF4-FFF2-40B4-BE49-F238E27FC236}">
                <a16:creationId xmlns:a16="http://schemas.microsoft.com/office/drawing/2014/main" id="{7D8EFFF3-6CB8-A1A7-CE69-295A43A2E144}"/>
              </a:ext>
            </a:extLst>
          </p:cNvPr>
          <p:cNvSpPr txBox="1"/>
          <p:nvPr/>
        </p:nvSpPr>
        <p:spPr>
          <a:xfrm>
            <a:off x="314966" y="1730734"/>
            <a:ext cx="4572000" cy="307777"/>
          </a:xfrm>
          <a:prstGeom prst="rect">
            <a:avLst/>
          </a:prstGeom>
          <a:noFill/>
        </p:spPr>
        <p:txBody>
          <a:bodyPr wrap="square">
            <a:spAutoFit/>
          </a:bodyPr>
          <a:lstStyle/>
          <a:p>
            <a:r>
              <a:rPr lang="en-US" sz="1400" b="0" i="0" u="none" strike="noStrike" kern="1200" spc="0" baseline="0" dirty="0">
                <a:solidFill>
                  <a:prstClr val="black">
                    <a:lumMod val="65000"/>
                    <a:lumOff val="35000"/>
                  </a:prstClr>
                </a:solidFill>
                <a:latin typeface="Montserrat" panose="00000500000000000000" pitchFamily="2" charset="0"/>
              </a:rPr>
              <a:t>There should be more places to bike safely</a:t>
            </a:r>
            <a:endParaRPr lang="en-US" sz="1400" dirty="0"/>
          </a:p>
        </p:txBody>
      </p:sp>
      <p:sp>
        <p:nvSpPr>
          <p:cNvPr id="13" name="TextBox 12">
            <a:extLst>
              <a:ext uri="{FF2B5EF4-FFF2-40B4-BE49-F238E27FC236}">
                <a16:creationId xmlns:a16="http://schemas.microsoft.com/office/drawing/2014/main" id="{78F602D9-44FC-A650-D84A-B345F6085FF8}"/>
              </a:ext>
            </a:extLst>
          </p:cNvPr>
          <p:cNvSpPr txBox="1"/>
          <p:nvPr/>
        </p:nvSpPr>
        <p:spPr>
          <a:xfrm>
            <a:off x="4908835" y="1734741"/>
            <a:ext cx="4572000" cy="523220"/>
          </a:xfrm>
          <a:prstGeom prst="rect">
            <a:avLst/>
          </a:prstGeom>
          <a:noFill/>
        </p:spPr>
        <p:txBody>
          <a:bodyPr wrap="square">
            <a:spAutoFit/>
          </a:bodyPr>
          <a:lstStyle/>
          <a:p>
            <a:pPr algn="ctr" rtl="0">
              <a:defRPr sz="1400" b="0" i="0" u="none" strike="noStrike" kern="1200" spc="0" baseline="0">
                <a:solidFill>
                  <a:prstClr val="black">
                    <a:lumMod val="65000"/>
                    <a:lumOff val="35000"/>
                  </a:prstClr>
                </a:solidFill>
                <a:latin typeface="+mn-lt"/>
                <a:ea typeface="+mn-ea"/>
                <a:cs typeface="+mn-cs"/>
              </a:defRPr>
            </a:pPr>
            <a:r>
              <a:rPr lang="en-US" sz="1400" b="0" i="0" u="none" strike="noStrike" baseline="0" dirty="0">
                <a:latin typeface="Montserrat" panose="00000500000000000000" pitchFamily="2" charset="0"/>
              </a:rPr>
              <a:t>Bike lanes or paved shoulders should be included on roads where feasible. </a:t>
            </a:r>
            <a:endParaRPr lang="en-US" sz="1400" b="0" i="0" u="none" strike="noStrike" kern="1200" spc="0" baseline="0" dirty="0">
              <a:solidFill>
                <a:prstClr val="black">
                  <a:lumMod val="65000"/>
                  <a:lumOff val="35000"/>
                </a:prstClr>
              </a:solidFill>
              <a:latin typeface="Montserrat" panose="00000500000000000000" pitchFamily="2" charset="0"/>
            </a:endParaRPr>
          </a:p>
        </p:txBody>
      </p:sp>
      <p:sp>
        <p:nvSpPr>
          <p:cNvPr id="18" name="TextBox 17">
            <a:extLst>
              <a:ext uri="{FF2B5EF4-FFF2-40B4-BE49-F238E27FC236}">
                <a16:creationId xmlns:a16="http://schemas.microsoft.com/office/drawing/2014/main" id="{64575FEC-5E9D-47EF-33E6-E550CC45A842}"/>
              </a:ext>
            </a:extLst>
          </p:cNvPr>
          <p:cNvSpPr txBox="1"/>
          <p:nvPr/>
        </p:nvSpPr>
        <p:spPr>
          <a:xfrm>
            <a:off x="2219810" y="4290060"/>
            <a:ext cx="4763276" cy="523220"/>
          </a:xfrm>
          <a:prstGeom prst="rect">
            <a:avLst/>
          </a:prstGeom>
          <a:noFill/>
        </p:spPr>
        <p:txBody>
          <a:bodyPr wrap="square">
            <a:spAutoFit/>
          </a:bodyPr>
          <a:lstStyle/>
          <a:p>
            <a:pPr algn="ctr" rtl="0">
              <a:defRPr sz="1400" b="0" i="0" u="none" strike="noStrike" kern="1200" spc="0" baseline="0">
                <a:solidFill>
                  <a:prstClr val="black">
                    <a:lumMod val="65000"/>
                    <a:lumOff val="35000"/>
                  </a:prstClr>
                </a:solidFill>
                <a:latin typeface="+mn-lt"/>
                <a:ea typeface="+mn-ea"/>
                <a:cs typeface="+mn-cs"/>
              </a:defRPr>
            </a:pPr>
            <a:r>
              <a:rPr lang="en-US" sz="1400" b="0" i="0" u="none" strike="noStrike" baseline="0" dirty="0">
                <a:latin typeface="Montserrat" panose="00000500000000000000" pitchFamily="2" charset="0"/>
              </a:rPr>
              <a:t>I would prefer to ride a bike on a path outside the road than on the road. </a:t>
            </a:r>
            <a:endParaRPr lang="en-US" sz="1400" b="0" i="0" u="none" strike="noStrike" kern="1200" spc="0" baseline="0" dirty="0">
              <a:solidFill>
                <a:prstClr val="black">
                  <a:lumMod val="65000"/>
                  <a:lumOff val="35000"/>
                </a:prstClr>
              </a:solidFill>
              <a:latin typeface="Montserrat" panose="00000500000000000000" pitchFamily="2" charset="0"/>
            </a:endParaRPr>
          </a:p>
        </p:txBody>
      </p:sp>
      <p:graphicFrame>
        <p:nvGraphicFramePr>
          <p:cNvPr id="20" name="barChartBicycle">
            <a:extLst>
              <a:ext uri="{FF2B5EF4-FFF2-40B4-BE49-F238E27FC236}">
                <a16:creationId xmlns:a16="http://schemas.microsoft.com/office/drawing/2014/main" id="{00000000-0008-0000-0000-000005000000}"/>
              </a:ext>
            </a:extLst>
          </p:cNvPr>
          <p:cNvGraphicFramePr>
            <a:graphicFrameLocks/>
          </p:cNvGraphicFramePr>
          <p:nvPr>
            <p:extLst>
              <p:ext uri="{D42A27DB-BD31-4B8C-83A1-F6EECF244321}">
                <p14:modId xmlns:p14="http://schemas.microsoft.com/office/powerpoint/2010/main" val="605545567"/>
              </p:ext>
            </p:extLst>
          </p:nvPr>
        </p:nvGraphicFramePr>
        <p:xfrm>
          <a:off x="4908835" y="2129015"/>
          <a:ext cx="4134470" cy="23552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barChartBicycle">
            <a:extLst>
              <a:ext uri="{FF2B5EF4-FFF2-40B4-BE49-F238E27FC236}">
                <a16:creationId xmlns:a16="http://schemas.microsoft.com/office/drawing/2014/main" id="{00000000-0008-0000-0000-000005000000}"/>
              </a:ext>
            </a:extLst>
          </p:cNvPr>
          <p:cNvGraphicFramePr>
            <a:graphicFrameLocks/>
          </p:cNvGraphicFramePr>
          <p:nvPr>
            <p:extLst>
              <p:ext uri="{D42A27DB-BD31-4B8C-83A1-F6EECF244321}">
                <p14:modId xmlns:p14="http://schemas.microsoft.com/office/powerpoint/2010/main" val="4233979631"/>
              </p:ext>
            </p:extLst>
          </p:nvPr>
        </p:nvGraphicFramePr>
        <p:xfrm>
          <a:off x="2190362" y="4637181"/>
          <a:ext cx="4763275" cy="2230959"/>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a:extLst>
              <a:ext uri="{FF2B5EF4-FFF2-40B4-BE49-F238E27FC236}">
                <a16:creationId xmlns:a16="http://schemas.microsoft.com/office/drawing/2014/main" id="{5DE1C34A-54C5-0E5E-E7E9-F403907FA2CB}"/>
              </a:ext>
            </a:extLst>
          </p:cNvPr>
          <p:cNvSpPr txBox="1"/>
          <p:nvPr/>
        </p:nvSpPr>
        <p:spPr>
          <a:xfrm>
            <a:off x="5706386" y="2425555"/>
            <a:ext cx="846814" cy="461665"/>
          </a:xfrm>
          <a:prstGeom prst="rect">
            <a:avLst/>
          </a:prstGeom>
          <a:solidFill>
            <a:schemeClr val="bg1"/>
          </a:solidFill>
        </p:spPr>
        <p:txBody>
          <a:bodyPr wrap="square" rtlCol="0">
            <a:spAutoFit/>
          </a:bodyPr>
          <a:lstStyle/>
          <a:p>
            <a:r>
              <a:rPr lang="en-US" sz="800" dirty="0">
                <a:solidFill>
                  <a:schemeClr val="bg2">
                    <a:lumMod val="50000"/>
                  </a:schemeClr>
                </a:solidFill>
              </a:rPr>
              <a:t>Average Rating:</a:t>
            </a:r>
          </a:p>
          <a:p>
            <a:r>
              <a:rPr lang="en-US" sz="1600" dirty="0">
                <a:solidFill>
                  <a:schemeClr val="bg2">
                    <a:lumMod val="50000"/>
                  </a:schemeClr>
                </a:solidFill>
              </a:rPr>
              <a:t>3.91</a:t>
            </a:r>
          </a:p>
        </p:txBody>
      </p:sp>
      <p:sp>
        <p:nvSpPr>
          <p:cNvPr id="10" name="TextBox 9">
            <a:extLst>
              <a:ext uri="{FF2B5EF4-FFF2-40B4-BE49-F238E27FC236}">
                <a16:creationId xmlns:a16="http://schemas.microsoft.com/office/drawing/2014/main" id="{A7598AB6-6CD0-8675-D688-C1311CE0D7CC}"/>
              </a:ext>
            </a:extLst>
          </p:cNvPr>
          <p:cNvSpPr txBox="1"/>
          <p:nvPr/>
        </p:nvSpPr>
        <p:spPr>
          <a:xfrm>
            <a:off x="2898146" y="4949278"/>
            <a:ext cx="846814" cy="461665"/>
          </a:xfrm>
          <a:prstGeom prst="rect">
            <a:avLst/>
          </a:prstGeom>
          <a:solidFill>
            <a:schemeClr val="bg1"/>
          </a:solidFill>
        </p:spPr>
        <p:txBody>
          <a:bodyPr wrap="square" rtlCol="0">
            <a:spAutoFit/>
          </a:bodyPr>
          <a:lstStyle/>
          <a:p>
            <a:r>
              <a:rPr lang="en-US" sz="800" dirty="0">
                <a:solidFill>
                  <a:schemeClr val="bg2">
                    <a:lumMod val="50000"/>
                  </a:schemeClr>
                </a:solidFill>
              </a:rPr>
              <a:t>Average Rating:</a:t>
            </a:r>
          </a:p>
          <a:p>
            <a:r>
              <a:rPr lang="en-US" sz="1600" dirty="0">
                <a:solidFill>
                  <a:schemeClr val="bg2">
                    <a:lumMod val="50000"/>
                  </a:schemeClr>
                </a:solidFill>
              </a:rPr>
              <a:t>4.15</a:t>
            </a:r>
          </a:p>
        </p:txBody>
      </p:sp>
    </p:spTree>
    <p:extLst>
      <p:ext uri="{BB962C8B-B14F-4D97-AF65-F5344CB8AC3E}">
        <p14:creationId xmlns:p14="http://schemas.microsoft.com/office/powerpoint/2010/main" val="32348336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TP Overview.potx" id="{6100E0A1-8D6C-45A4-9D3E-7EB2A456DF95}" vid="{74AD17E8-71C9-4D01-99E1-C2797F6AC1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7ef604a7-ebc4-47af-96e9-7f1ad444f50a" ContentTypeId="0x0101" PreviousValue="false"/>
</file>

<file path=customXml/item2.xml><?xml version="1.0" encoding="utf-8"?>
<ct:contentTypeSchema xmlns:ct="http://schemas.microsoft.com/office/2006/metadata/contentType" xmlns:ma="http://schemas.microsoft.com/office/2006/metadata/properties/metaAttributes" ct:_="" ma:_="" ma:contentTypeName="Document" ma:contentTypeID="0x0101002CEDC8B8849F0449BCA6697504E08346" ma:contentTypeVersion="50" ma:contentTypeDescription="Create a new document." ma:contentTypeScope="" ma:versionID="77309c00667d27d24c9f8aa8c2adf287">
  <xsd:schema xmlns:xsd="http://www.w3.org/2001/XMLSchema" xmlns:xs="http://www.w3.org/2001/XMLSchema" xmlns:p="http://schemas.microsoft.com/office/2006/metadata/properties" xmlns:ns1="http://schemas.microsoft.com/sharepoint/v3" xmlns:ns2="82e4dbae-68f1-44b9-a9de-1019b054425c" xmlns:ns3="084f7c45-40c1-4552-b9db-b0297b44ff26" xmlns:ns4="16f00c2e-ac5c-418b-9f13-a0771dbd417d" targetNamespace="http://schemas.microsoft.com/office/2006/metadata/properties" ma:root="true" ma:fieldsID="010373ba7b8222cdfce6e3e41ac98f38" ns1:_="" ns2:_="" ns3:_="" ns4:_="">
    <xsd:import namespace="http://schemas.microsoft.com/sharepoint/v3"/>
    <xsd:import namespace="82e4dbae-68f1-44b9-a9de-1019b054425c"/>
    <xsd:import namespace="084f7c45-40c1-4552-b9db-b0297b44ff26"/>
    <xsd:import namespace="16f00c2e-ac5c-418b-9f13-a0771dbd417d"/>
    <xsd:element name="properties">
      <xsd:complexType>
        <xsd:sequence>
          <xsd:element name="documentManagement">
            <xsd:complexType>
              <xsd:all>
                <xsd:element ref="ns2:Document_x0020_Category" minOccurs="0"/>
                <xsd:element ref="ns2:Document_x0020_Status" minOccurs="0"/>
                <xsd:element ref="ns2:Document_x0020_Type" minOccurs="0"/>
                <xsd:element ref="ns1:DocumentSetDescription" minOccurs="0"/>
                <xsd:element ref="ns3:County" minOccurs="0"/>
                <xsd:element ref="ns2:CTP_x0020_Status" minOccurs="0"/>
                <xsd:element ref="ns2:CTP_x0020_Type" minOccurs="0"/>
                <xsd:element ref="ns4:_dlc_DocId" minOccurs="0"/>
                <xsd:element ref="ns4:_dlc_DocIdUrl" minOccurs="0"/>
                <xsd:element ref="ns4:_dlc_DocIdPersistId" minOccurs="0"/>
                <xsd:element ref="ns1:URL"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5" nillable="true" ma:displayName="Description" ma:description="A description of the Document Set" ma:internalName="DocumentSetDescription">
      <xsd:simpleType>
        <xsd:restriction base="dms:Note"/>
      </xsd:simpleType>
    </xsd:element>
    <xsd:element name="URL" ma:index="18" nillable="true" ma:displayName="URL" ma:internalName="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2e4dbae-68f1-44b9-a9de-1019b054425c" elementFormDefault="qualified">
    <xsd:import namespace="http://schemas.microsoft.com/office/2006/documentManagement/types"/>
    <xsd:import namespace="http://schemas.microsoft.com/office/infopath/2007/PartnerControls"/>
    <xsd:element name="Document_x0020_Category" ma:index="2" nillable="true" ma:displayName="Document Category" ma:description="Where should this content appear on the public facing page?" ma:format="Dropdown" ma:internalName="Document_x0020_Category">
      <xsd:simpleType>
        <xsd:restriction base="dms:Choice">
          <xsd:enumeration value="Maps"/>
          <xsd:enumeration value="Report"/>
          <xsd:enumeration value="Data"/>
          <xsd:enumeration value="Public Involvement"/>
          <xsd:enumeration value="Resources"/>
        </xsd:restriction>
      </xsd:simpleType>
    </xsd:element>
    <xsd:element name="Document_x0020_Status" ma:index="3" nillable="true" ma:displayName="Document Status" ma:default="Draft" ma:format="Dropdown" ma:internalName="Document_x0020_Status">
      <xsd:simpleType>
        <xsd:restriction base="dms:Choice">
          <xsd:enumeration value="Draft"/>
          <xsd:enumeration value="Recommended"/>
          <xsd:enumeration value="Adopted"/>
          <xsd:enumeration value="Final"/>
        </xsd:restriction>
      </xsd:simpleType>
    </xsd:element>
    <xsd:element name="Document_x0020_Type" ma:index="4" nillable="true" ma:displayName="Document Type" ma:format="Dropdown" ma:internalName="Document_x0020_Type">
      <xsd:simpleType>
        <xsd:restriction base="dms:Choice">
          <xsd:enumeration value="1. Adoption Map"/>
          <xsd:enumeration value="2. Highway Map"/>
          <xsd:enumeration value="3. Public Transit &amp; Rail Map"/>
          <xsd:enumeration value="4. Bicycle Map"/>
          <xsd:enumeration value="5. Pedestrian Map"/>
          <xsd:enumeration value="Report"/>
          <xsd:enumeration value="Status Report"/>
          <xsd:enumeration value="Crash Map"/>
          <xsd:enumeration value="Deficiency Map"/>
          <xsd:enumeration value="Bridge Map"/>
          <xsd:enumeration value="Environmental Map"/>
          <xsd:enumeration value="Alternative Analysis Study"/>
          <xsd:enumeration value="Goals &amp; Vision"/>
          <xsd:enumeration value="Survey"/>
          <xsd:enumeration value="Agenda"/>
          <xsd:enumeration value="Minutes"/>
          <xsd:enumeration value="Handout"/>
          <xsd:enumeration value="Presentation"/>
          <xsd:enumeration value="Resolutions"/>
          <xsd:enumeration value="Bicycle and Pedestrian Maps"/>
          <xsd:enumeration value="Project Sheet"/>
          <xsd:enumeration value="Adoption Map"/>
          <xsd:enumeration value="​Highway Map"/>
          <xsd:enumeration value="Public Transit &amp; Rail Map"/>
        </xsd:restriction>
      </xsd:simpleType>
    </xsd:element>
    <xsd:element name="CTP_x0020_Status" ma:index="9" nillable="true" ma:displayName="CTP Status" ma:default="Completed" ma:description="Is the plan Completed or Under Study?" ma:format="Dropdown" ma:hidden="true" ma:internalName="CTP_x0020_Status" ma:readOnly="false">
      <xsd:simpleType>
        <xsd:restriction base="dms:Choice">
          <xsd:enumeration value="Completed"/>
          <xsd:enumeration value="Under Study"/>
        </xsd:restriction>
      </xsd:simpleType>
    </xsd:element>
    <xsd:element name="CTP_x0020_Type" ma:index="10" nillable="true" ma:displayName="CTP Type" ma:default="County" ma:format="Dropdown" ma:hidden="true" ma:internalName="CTP_x0020_Type" ma:readOnly="false">
      <xsd:simpleType>
        <xsd:restriction base="dms:Choice">
          <xsd:enumeration value="County"/>
          <xsd:enumeration value="Municipal"/>
          <xsd:enumeration value="MPO"/>
        </xsd:restriction>
      </xsd:simpleType>
    </xsd:element>
  </xsd:schema>
  <xsd:schema xmlns:xsd="http://www.w3.org/2001/XMLSchema" xmlns:xs="http://www.w3.org/2001/XMLSchema" xmlns:dms="http://schemas.microsoft.com/office/2006/documentManagement/types" xmlns:pc="http://schemas.microsoft.com/office/infopath/2007/PartnerControls" targetNamespace="084f7c45-40c1-4552-b9db-b0297b44ff26" elementFormDefault="qualified">
    <xsd:import namespace="http://schemas.microsoft.com/office/2006/documentManagement/types"/>
    <xsd:import namespace="http://schemas.microsoft.com/office/infopath/2007/PartnerControls"/>
    <xsd:element name="County" ma:index="8" nillable="true" ma:displayName="County" ma:description="Full List of NC Counties" ma:format="Dropdown" ma:hidden="true" ma:internalName="County" ma:readOnly="false">
      <xsd:complexType>
        <xsd:complexContent>
          <xsd:extension base="dms:MultiChoice">
            <xsd:sequence>
              <xsd:element name="Value" maxOccurs="unbounded" minOccurs="0" nillable="true">
                <xsd:simpleType>
                  <xsd:restriction base="dms:Choice">
                    <xsd:enumeration value="Alamance"/>
                    <xsd:enumeration value="Alexander"/>
                    <xsd:enumeration value="Alleghany"/>
                    <xsd:enumeration value="Anson"/>
                    <xsd:enumeration value="Ashe"/>
                    <xsd:enumeration value="Avery"/>
                    <xsd:enumeration value="Beaufort"/>
                    <xsd:enumeration value="Bertie"/>
                    <xsd:enumeration value="Bladen"/>
                    <xsd:enumeration value="Brunswick"/>
                    <xsd:enumeration value="Buncombe"/>
                    <xsd:enumeration value="Burke"/>
                    <xsd:enumeration value="Cabarrus"/>
                    <xsd:enumeration value="Caldwell"/>
                    <xsd:enumeration value="Camden"/>
                    <xsd:enumeration value="Carteret"/>
                    <xsd:enumeration value="Caswell"/>
                    <xsd:enumeration value="Catawba"/>
                    <xsd:enumeration value="Chatham"/>
                    <xsd:enumeration value="Cherokee"/>
                    <xsd:enumeration value="Chowan"/>
                    <xsd:enumeration value="Clay"/>
                    <xsd:enumeration value="Cleveland"/>
                    <xsd:enumeration value="Columbus"/>
                    <xsd:enumeration value="Craven"/>
                    <xsd:enumeration value="Cumberland"/>
                    <xsd:enumeration value="Currituck"/>
                    <xsd:enumeration value="Dare"/>
                    <xsd:enumeration value="Davidson"/>
                    <xsd:enumeration value="Davie"/>
                    <xsd:enumeration value="Duplin"/>
                    <xsd:enumeration value="Durham"/>
                    <xsd:enumeration value="Edgecombe"/>
                    <xsd:enumeration value="Forsyth"/>
                    <xsd:enumeration value="Franklin"/>
                    <xsd:enumeration value="Gaston"/>
                    <xsd:enumeration value="Gates"/>
                    <xsd:enumeration value="Graham"/>
                    <xsd:enumeration value="Granville"/>
                    <xsd:enumeration value="Greene"/>
                    <xsd:enumeration value="Guilford"/>
                    <xsd:enumeration value="Halifax"/>
                    <xsd:enumeration value="Harnett"/>
                    <xsd:enumeration value="Haywood"/>
                    <xsd:enumeration value="Henderson"/>
                    <xsd:enumeration value="Hertford"/>
                    <xsd:enumeration value="Hoke"/>
                    <xsd:enumeration value="Hyde"/>
                    <xsd:enumeration value="Iredell"/>
                    <xsd:enumeration value="Jackson"/>
                    <xsd:enumeration value="Johnston"/>
                    <xsd:enumeration value="Jones"/>
                    <xsd:enumeration value="Lee"/>
                    <xsd:enumeration value="Lenoir"/>
                    <xsd:enumeration value="Lincoln"/>
                    <xsd:enumeration value="Macon"/>
                    <xsd:enumeration value="Madison"/>
                    <xsd:enumeration value="Martin"/>
                    <xsd:enumeration value="McDowell"/>
                    <xsd:enumeration value="Mecklenburg"/>
                    <xsd:enumeration value="Mitchell"/>
                    <xsd:enumeration value="Montgomery"/>
                    <xsd:enumeration value="Moore"/>
                    <xsd:enumeration value="Nash"/>
                    <xsd:enumeration value="New Hanover"/>
                    <xsd:enumeration value="Northampton"/>
                    <xsd:enumeration value="Onslow"/>
                    <xsd:enumeration value="Orange"/>
                    <xsd:enumeration value="Pamlico"/>
                    <xsd:enumeration value="Pasquotank"/>
                    <xsd:enumeration value="Pender"/>
                    <xsd:enumeration value="Perquimans"/>
                    <xsd:enumeration value="Person"/>
                    <xsd:enumeration value="Pitt"/>
                    <xsd:enumeration value="Polk"/>
                    <xsd:enumeration value="Randolph"/>
                    <xsd:enumeration value="Richmond"/>
                    <xsd:enumeration value="Robeson"/>
                    <xsd:enumeration value="Rockingham"/>
                    <xsd:enumeration value="Rowan"/>
                    <xsd:enumeration value="Rutherford"/>
                    <xsd:enumeration value="Sampson"/>
                    <xsd:enumeration value="Scotland"/>
                    <xsd:enumeration value="Stanly"/>
                    <xsd:enumeration value="Stokes"/>
                    <xsd:enumeration value="Surry"/>
                    <xsd:enumeration value="Swain"/>
                    <xsd:enumeration value="Transylvania"/>
                    <xsd:enumeration value="Tyrrell"/>
                    <xsd:enumeration value="Union"/>
                    <xsd:enumeration value="Vance"/>
                    <xsd:enumeration value="Wake"/>
                    <xsd:enumeration value="Warren"/>
                    <xsd:enumeration value="Washington"/>
                    <xsd:enumeration value="Watauga"/>
                    <xsd:enumeration value="Wayne"/>
                    <xsd:enumeration value="Wilkes"/>
                    <xsd:enumeration value="Wilson"/>
                    <xsd:enumeration value="Yadkin"/>
                    <xsd:enumeration value="Yancey"/>
                  </xsd:restriction>
                </xsd:simple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6f00c2e-ac5c-418b-9f13-a0771dbd417d" elementFormDefault="qualified">
    <xsd:import namespace="http://schemas.microsoft.com/office/2006/documentManagement/types"/>
    <xsd:import namespace="http://schemas.microsoft.com/office/infopath/2007/PartnerControls"/>
    <xsd:element name="_dlc_DocId" ma:index="15" nillable="true" ma:displayName="Document ID Value" ma:description="The value of the document ID assigned to this item." ma:internalName="_dlc_DocId" ma:readOnly="true">
      <xsd:simpleType>
        <xsd:restriction base="dms:Text"/>
      </xsd:simpleType>
    </xsd:element>
    <xsd:element name="_dlc_DocIdUrl" ma:index="1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7" nillable="true" ma:displayName="Persist ID" ma:description="Keep ID on add." ma:hidden="true" ma:internalName="_dlc_DocIdPersistId" ma:readOnly="true">
      <xsd:simpleType>
        <xsd:restriction base="dms:Boolean"/>
      </xsd:simpleType>
    </xsd:element>
    <xsd:element name="SharedWithUsers" ma:index="1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16f00c2e-ac5c-418b-9f13-a0771dbd417d">INSIDE-161-15</_dlc_DocId>
    <_dlc_DocIdUrl xmlns="16f00c2e-ac5c-418b-9f13-a0771dbd417d">
      <Url>https://connect.ncdot.gov/Business/_layouts/15/DocIdRedir.aspx?ID=INSIDE-161-15</Url>
      <Description>INSIDE-161-15</Description>
    </_dlc_DocIdUrl>
    <Document_x0020_Category xmlns="82e4dbae-68f1-44b9-a9de-1019b054425c">Resources</Document_x0020_Category>
    <DocumentSetDescription xmlns="http://schemas.microsoft.com/sharepoint/v3">This plan is a joint effort between Stanly County, the Rocky River Rural Planning Organization (RRRPO) and NCDOT. This plan will provide an update to the existing Stanly County 2003 Thoroughfare Plan.   The new Comprehensive Transportation Plan area consists of the entire county area boundary, but will exclude the Albemarle, Badin, New London, Locust, and Red Cross communities.  The CTP was adopted by Norwood August 1, 2011; Oakboro July 5, 2011; Stanfield June 30, 2011; Richfield July 25, 2011; Misenheimer July 11, 2011; Stanly County August 15, 2011; and endorsed by the RRRPO November 17, 2011.  The plan was adopted by the Board of Transportation on January 5th, 2012.
This CTP is currently going through an update process that will cover the entire county of Stanly.
</DocumentSetDescription>
    <Document_x0020_Status xmlns="82e4dbae-68f1-44b9-a9de-1019b054425c">Draft</Document_x0020_Status>
    <CTP_x0020_Status xmlns="82e4dbae-68f1-44b9-a9de-1019b054425c">Under Study</CTP_x0020_Status>
    <URL xmlns="http://schemas.microsoft.com/sharepoint/v3">
      <Url xsi:nil="true"/>
      <Description xsi:nil="true"/>
    </URL>
    <CTP_x0020_Type xmlns="82e4dbae-68f1-44b9-a9de-1019b054425c">County</CTP_x0020_Type>
    <Document_x0020_Type xmlns="82e4dbae-68f1-44b9-a9de-1019b054425c">Goals &amp; Vision</Document_x0020_Type>
    <County xmlns="084f7c45-40c1-4552-b9db-b0297b44ff26">
      <Value>Stanly</Value>
    </County>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pe:Receivers xmlns:spe="http://schemas.microsoft.com/sharepoint/events"/>
</file>

<file path=customXml/itemProps1.xml><?xml version="1.0" encoding="utf-8"?>
<ds:datastoreItem xmlns:ds="http://schemas.openxmlformats.org/officeDocument/2006/customXml" ds:itemID="{F89A84C1-73B0-4BB0-8B03-1A6CADDC90C0}"/>
</file>

<file path=customXml/itemProps2.xml><?xml version="1.0" encoding="utf-8"?>
<ds:datastoreItem xmlns:ds="http://schemas.openxmlformats.org/officeDocument/2006/customXml" ds:itemID="{24BAD4FF-D8CE-41B4-BC29-BCCAA2F17C7E}"/>
</file>

<file path=customXml/itemProps3.xml><?xml version="1.0" encoding="utf-8"?>
<ds:datastoreItem xmlns:ds="http://schemas.openxmlformats.org/officeDocument/2006/customXml" ds:itemID="{69DC4630-270D-46C0-A49F-98B7CB7315F5}">
  <ds:schemaRefs>
    <ds:schemaRef ds:uri="725b9b1f-91c5-4804-815f-3b5f0ffb0426"/>
    <ds:schemaRef ds:uri="bb67b8f7-63b1-4dd1-bd7f-43855ae83e4d"/>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schemas.microsoft.com/sharepoint/v3"/>
    <ds:schemaRef ds:uri="http://purl.org/dc/terms/"/>
    <ds:schemaRef ds:uri="BB67B8F7-63B1-4DD1-BD7F-43855AE83E4D"/>
    <ds:schemaRef ds:uri="http://schemas.microsoft.com/office/2006/documentManagement/types"/>
    <ds:schemaRef ds:uri="084f7c45-40c1-4552-b9db-b0297b44ff26"/>
    <ds:schemaRef ds:uri="http://www.w3.org/XML/1998/namespace"/>
    <ds:schemaRef ds:uri="http://purl.org/dc/dcmitype/"/>
  </ds:schemaRefs>
</ds:datastoreItem>
</file>

<file path=customXml/itemProps4.xml><?xml version="1.0" encoding="utf-8"?>
<ds:datastoreItem xmlns:ds="http://schemas.openxmlformats.org/officeDocument/2006/customXml" ds:itemID="{72B616C0-77A5-4E4D-B8A6-7A18F25518E7}">
  <ds:schemaRefs>
    <ds:schemaRef ds:uri="http://schemas.microsoft.com/sharepoint/v3/contenttype/forms"/>
  </ds:schemaRefs>
</ds:datastoreItem>
</file>

<file path=customXml/itemProps5.xml><?xml version="1.0" encoding="utf-8"?>
<ds:datastoreItem xmlns:ds="http://schemas.openxmlformats.org/officeDocument/2006/customXml" ds:itemID="{B0710164-6C5B-465B-8320-709A9AFD852D}"/>
</file>

<file path=docProps/app.xml><?xml version="1.0" encoding="utf-8"?>
<Properties xmlns="http://schemas.openxmlformats.org/officeDocument/2006/extended-properties" xmlns:vt="http://schemas.openxmlformats.org/officeDocument/2006/docPropsVTypes">
  <Template/>
  <TotalTime>18042</TotalTime>
  <Words>1696</Words>
  <Application>Microsoft Office PowerPoint</Application>
  <PresentationFormat>On-screen Show (4:3)</PresentationFormat>
  <Paragraphs>313</Paragraphs>
  <Slides>21</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Aptos</vt:lpstr>
      <vt:lpstr>Arial</vt:lpstr>
      <vt:lpstr>Calibri</vt:lpstr>
      <vt:lpstr>Helvetica</vt:lpstr>
      <vt:lpstr>Montserrat</vt:lpstr>
      <vt:lpstr>Wingdings</vt:lpstr>
      <vt:lpstr>Office Theme</vt:lpstr>
      <vt:lpstr>Stanly County Comprehensive Transportation Plan (CTP) Survey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Socioeconomic Data</vt:lpstr>
      <vt:lpstr>Contacts</vt:lpstr>
      <vt:lpstr>QUESTIONS</vt:lpstr>
    </vt:vector>
  </TitlesOfParts>
  <Company>NC Deparment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Mitchell County Comprehensive Transportation Plan (CTP) Overview</dc:title>
  <dc:creator>Pamela R. Cook</dc:creator>
  <cp:keywords>PowerPoint, template, 4x3, official, presentation</cp:keywords>
  <dc:description/>
  <cp:lastModifiedBy>Animashaun, Temilope M</cp:lastModifiedBy>
  <cp:revision>138</cp:revision>
  <dcterms:created xsi:type="dcterms:W3CDTF">2018-07-31T11:54:17Z</dcterms:created>
  <dcterms:modified xsi:type="dcterms:W3CDTF">2024-08-06T12:41:13Z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0x0101002CEDC8B8849F0449BCA6697504E08346</vt:lpwstr>
  </property>
  <property fmtid="{D5CDD505-2E9C-101B-9397-08002B2CF9AE}" pid="3" name="_dlc_DocIdItemGuid">
    <vt:lpwstr>05a495ec-0491-4e1f-99aa-0280a0726d24</vt:lpwstr>
  </property>
  <property fmtid="{D5CDD505-2E9C-101B-9397-08002B2CF9AE}" pid="4" name="Business Content Type">
    <vt:lpwstr/>
  </property>
  <property fmtid="{D5CDD505-2E9C-101B-9397-08002B2CF9AE}" pid="5" name="Data Security Classification">
    <vt:lpwstr/>
  </property>
  <property fmtid="{D5CDD505-2E9C-101B-9397-08002B2CF9AE}" pid="6" name="Order">
    <vt:r8>475600</vt:r8>
  </property>
  <property fmtid="{D5CDD505-2E9C-101B-9397-08002B2CF9AE}" pid="7" name="_docset_NoMedatataSyncRequired">
    <vt:lpwstr>False</vt:lpwstr>
  </property>
</Properties>
</file>